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7.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3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33.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4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4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4.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4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6.xml" ContentType="application/vnd.openxmlformats-officedocument.presentationml.notesSlide+xml"/>
  <Override PartName="/ppt/comments/comment1.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7.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48.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50.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5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2.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54.xml" ContentType="application/vnd.openxmlformats-officedocument.presentationml.notesSlide+xml"/>
  <Override PartName="/ppt/tags/tag22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7" r:id="rId1"/>
    <p:sldMasterId id="2147484845" r:id="rId2"/>
  </p:sldMasterIdLst>
  <p:notesMasterIdLst>
    <p:notesMasterId r:id="rId58"/>
  </p:notesMasterIdLst>
  <p:handoutMasterIdLst>
    <p:handoutMasterId r:id="rId59"/>
  </p:handoutMasterIdLst>
  <p:sldIdLst>
    <p:sldId id="388" r:id="rId3"/>
    <p:sldId id="257" r:id="rId4"/>
    <p:sldId id="389" r:id="rId5"/>
    <p:sldId id="390" r:id="rId6"/>
    <p:sldId id="391" r:id="rId7"/>
    <p:sldId id="392" r:id="rId8"/>
    <p:sldId id="393" r:id="rId9"/>
    <p:sldId id="394" r:id="rId10"/>
    <p:sldId id="395" r:id="rId11"/>
    <p:sldId id="396" r:id="rId12"/>
    <p:sldId id="397" r:id="rId13"/>
    <p:sldId id="398" r:id="rId14"/>
    <p:sldId id="399" r:id="rId15"/>
    <p:sldId id="400" r:id="rId16"/>
    <p:sldId id="401" r:id="rId17"/>
    <p:sldId id="405" r:id="rId18"/>
    <p:sldId id="404" r:id="rId19"/>
    <p:sldId id="406" r:id="rId20"/>
    <p:sldId id="403" r:id="rId21"/>
    <p:sldId id="407" r:id="rId22"/>
    <p:sldId id="409" r:id="rId23"/>
    <p:sldId id="408" r:id="rId24"/>
    <p:sldId id="440" r:id="rId25"/>
    <p:sldId id="410" r:id="rId26"/>
    <p:sldId id="411" r:id="rId27"/>
    <p:sldId id="412" r:id="rId28"/>
    <p:sldId id="417" r:id="rId29"/>
    <p:sldId id="413" r:id="rId30"/>
    <p:sldId id="415" r:id="rId31"/>
    <p:sldId id="414" r:id="rId32"/>
    <p:sldId id="416" r:id="rId33"/>
    <p:sldId id="418" r:id="rId34"/>
    <p:sldId id="419" r:id="rId35"/>
    <p:sldId id="421" r:id="rId36"/>
    <p:sldId id="441" r:id="rId37"/>
    <p:sldId id="422"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2" r:id="rId55"/>
    <p:sldId id="444" r:id="rId56"/>
    <p:sldId id="481" r:id="rId57"/>
  </p:sldIdLst>
  <p:sldSz cx="12192000" cy="6858000"/>
  <p:notesSz cx="7315200" cy="9601200"/>
  <p:defaultTextStyle>
    <a:defPPr>
      <a:defRPr lang="en-c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vi Ngau" initials="SN" lastIdx="0" clrIdx="0">
    <p:extLst>
      <p:ext uri="{19B8F6BF-5375-455C-9EA6-DF929625EA0E}">
        <p15:presenceInfo xmlns:p15="http://schemas.microsoft.com/office/powerpoint/2012/main" userId="S-1-5-21-45967694-939857297-17523355-10416" providerId="AD"/>
      </p:ext>
    </p:extLst>
  </p:cmAuthor>
  <p:cmAuthor id="2" name="Textualis" initials="T" lastIdx="1" clrIdx="1">
    <p:extLst>
      <p:ext uri="{19B8F6BF-5375-455C-9EA6-DF929625EA0E}">
        <p15:presenceInfo xmlns:p15="http://schemas.microsoft.com/office/powerpoint/2012/main" userId="Textua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0A8"/>
    <a:srgbClr val="005592"/>
    <a:srgbClr val="0F3975"/>
    <a:srgbClr val="376092"/>
    <a:srgbClr val="002060"/>
    <a:srgbClr val="66FFCC"/>
    <a:srgbClr val="339966"/>
    <a:srgbClr val="FF00FF"/>
    <a:srgbClr val="E36C0A"/>
    <a:srgbClr val="97D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6" autoAdjust="0"/>
    <p:restoredTop sz="67609" autoAdjust="0"/>
  </p:normalViewPr>
  <p:slideViewPr>
    <p:cSldViewPr>
      <p:cViewPr varScale="1">
        <p:scale>
          <a:sx n="61" d="100"/>
          <a:sy n="61" d="100"/>
        </p:scale>
        <p:origin x="2440"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3" d="100"/>
          <a:sy n="83" d="100"/>
        </p:scale>
        <p:origin x="3816" y="108"/>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r>
              <a:rPr lang="en-CA" sz="1862" b="0" i="0" u="sng" strike="noStrike" baseline="0" dirty="0">
                <a:effectLst/>
              </a:rPr>
              <a:t>Market share</a:t>
            </a:r>
            <a:endParaRPr lang="en-US" dirty="0"/>
          </a:p>
        </c:rich>
      </c:tx>
      <c:layout>
        <c:manualLayout>
          <c:xMode val="edge"/>
          <c:yMode val="edge"/>
          <c:x val="0.35051538489056056"/>
          <c:y val="1.9220896837965722E-2"/>
        </c:manualLayout>
      </c:layout>
      <c:overlay val="0"/>
      <c:spPr>
        <a:noFill/>
        <a:ln>
          <a:noFill/>
        </a:ln>
        <a:effectLst/>
      </c:spPr>
      <c:txPr>
        <a:bodyPr rot="0" spcFirstLastPara="1" vertOverflow="ellipsis" vert="horz" wrap="square" anchor="ctr" anchorCtr="1"/>
        <a:lstStyle/>
        <a:p>
          <a:pPr rtl="0">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Market Share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81-9647-B2D8-11A089783A5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81-9647-B2D8-11A089783A5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81-9647-B2D8-11A089783A5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81-9647-B2D8-11A089783A56}"/>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Broker A</c:v>
                </c:pt>
                <c:pt idx="1">
                  <c:v>Broker B</c:v>
                </c:pt>
                <c:pt idx="2">
                  <c:v>Broker C</c:v>
                </c:pt>
                <c:pt idx="3">
                  <c:v>Other Brokers</c:v>
                </c:pt>
              </c:strCache>
            </c:strRef>
          </c:cat>
          <c:val>
            <c:numRef>
              <c:f>Sheet1!$B$2:$B$5</c:f>
              <c:numCache>
                <c:formatCode>General</c:formatCode>
                <c:ptCount val="4"/>
                <c:pt idx="0">
                  <c:v>6</c:v>
                </c:pt>
                <c:pt idx="1">
                  <c:v>5</c:v>
                </c:pt>
                <c:pt idx="2">
                  <c:v>7</c:v>
                </c:pt>
                <c:pt idx="3">
                  <c:v>26</c:v>
                </c:pt>
              </c:numCache>
            </c:numRef>
          </c:val>
          <c:extLst>
            <c:ext xmlns:c16="http://schemas.microsoft.com/office/drawing/2014/chart" uri="{C3380CC4-5D6E-409C-BE32-E72D297353CC}">
              <c16:uniqueId val="{00000000-222D-1B44-B167-543FBB3FE2F4}"/>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4.4591524895364346E-2"/>
          <c:y val="0.14119670817169619"/>
          <c:w val="0.899999914826493"/>
          <c:h val="7.8667044425395072E-2"/>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Parts de marché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D0-1C48-8AE4-C561B97FB2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D0-1C48-8AE4-C561B97FB2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D0-1C48-8AE4-C561B97FB2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D0-1C48-8AE4-C561B97FB222}"/>
              </c:ext>
            </c:extLst>
          </c:dPt>
          <c:dLbls>
            <c:spPr>
              <a:noFill/>
              <a:ln>
                <a:noFill/>
              </a:ln>
              <a:effectLst/>
            </c:spPr>
            <c:txPr>
              <a:bodyPr rot="0" spcFirstLastPara="1" vertOverflow="ellipsis" vert="horz" wrap="square" lIns="38100" tIns="19050" rIns="38100" bIns="19050" anchor="ctr" anchorCtr="1">
                <a:spAutoFit/>
              </a:bodyPr>
              <a:lstStyle/>
              <a:p>
                <a:pPr rtl="0">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Courtier A</c:v>
                </c:pt>
                <c:pt idx="1">
                  <c:v>Courtier B</c:v>
                </c:pt>
                <c:pt idx="2">
                  <c:v>Courtier C</c:v>
                </c:pt>
                <c:pt idx="3">
                  <c:v>Autres courtiers</c:v>
                </c:pt>
              </c:strCache>
            </c:strRef>
          </c:cat>
          <c:val>
            <c:numRef>
              <c:f>Sheet1!$B$2:$B$5</c:f>
              <c:numCache>
                <c:formatCode>General</c:formatCode>
                <c:ptCount val="4"/>
                <c:pt idx="0">
                  <c:v>6</c:v>
                </c:pt>
                <c:pt idx="1">
                  <c:v>5</c:v>
                </c:pt>
                <c:pt idx="2">
                  <c:v>7</c:v>
                </c:pt>
                <c:pt idx="3">
                  <c:v>26</c:v>
                </c:pt>
              </c:numCache>
            </c:numRef>
          </c:val>
          <c:extLst>
            <c:ext xmlns:c16="http://schemas.microsoft.com/office/drawing/2014/chart" uri="{C3380CC4-5D6E-409C-BE32-E72D297353CC}">
              <c16:uniqueId val="{00000008-97D0-1C48-8AE4-C561B97FB22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05-19T16:00:42.082" idx="1">
    <p:pos x="10" y="10"/>
    <p:text>Merci de valider si ce n'est pas l'inverse ici: The lower the monthly fees, the higher the remuneration sharing.</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30" cy="480226"/>
          </a:xfrm>
          <a:prstGeom prst="rect">
            <a:avLst/>
          </a:prstGeom>
        </p:spPr>
        <p:txBody>
          <a:bodyPr vert="horz" wrap="square" lIns="95159" tIns="47579" rIns="95159" bIns="47579" numCol="1" anchor="t"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3" name="Date Placeholder 2"/>
          <p:cNvSpPr>
            <a:spLocks noGrp="1"/>
          </p:cNvSpPr>
          <p:nvPr>
            <p:ph type="dt" sz="quarter" idx="1"/>
          </p:nvPr>
        </p:nvSpPr>
        <p:spPr>
          <a:xfrm>
            <a:off x="4143004" y="0"/>
            <a:ext cx="3170530" cy="480226"/>
          </a:xfrm>
          <a:prstGeom prst="rect">
            <a:avLst/>
          </a:prstGeom>
        </p:spPr>
        <p:txBody>
          <a:bodyPr vert="horz" wrap="square" lIns="95159" tIns="47579" rIns="95159" bIns="47579" numCol="1" anchor="t" anchorCtr="0" compatLnSpc="1">
            <a:prstTxWarp prst="textNoShape">
              <a:avLst/>
            </a:prstTxWarp>
          </a:bodyPr>
          <a:lstStyle>
            <a:lvl1pPr algn="r" eaLnBrk="1" hangingPunct="1">
              <a:defRPr sz="1100">
                <a:latin typeface="Arial" panose="020B0604020202020204" pitchFamily="34" charset="0"/>
                <a:cs typeface="Arial" panose="020B0604020202020204" pitchFamily="34" charset="0"/>
              </a:defRPr>
            </a:lvl1pPr>
          </a:lstStyle>
          <a:p>
            <a:pPr>
              <a:defRPr/>
            </a:pPr>
            <a:r>
              <a:rPr lang="fr-FR"/>
              <a:t>CA 15 74.6</a:t>
            </a:r>
            <a:endParaRPr lang="en-CA"/>
          </a:p>
        </p:txBody>
      </p:sp>
      <p:sp>
        <p:nvSpPr>
          <p:cNvPr id="4" name="Footer Placeholder 3"/>
          <p:cNvSpPr>
            <a:spLocks noGrp="1"/>
          </p:cNvSpPr>
          <p:nvPr>
            <p:ph type="ftr" sz="quarter" idx="2"/>
          </p:nvPr>
        </p:nvSpPr>
        <p:spPr>
          <a:xfrm>
            <a:off x="0" y="9119325"/>
            <a:ext cx="3170530" cy="480226"/>
          </a:xfrm>
          <a:prstGeom prst="rect">
            <a:avLst/>
          </a:prstGeom>
        </p:spPr>
        <p:txBody>
          <a:bodyPr vert="horz" wrap="square" lIns="95159" tIns="47579" rIns="95159" bIns="47579" numCol="1" anchor="b"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5" name="Slide Number Placeholder 4"/>
          <p:cNvSpPr>
            <a:spLocks noGrp="1"/>
          </p:cNvSpPr>
          <p:nvPr>
            <p:ph type="sldNum" sz="quarter" idx="3"/>
          </p:nvPr>
        </p:nvSpPr>
        <p:spPr>
          <a:xfrm>
            <a:off x="4143004" y="9119325"/>
            <a:ext cx="3170530" cy="480226"/>
          </a:xfrm>
          <a:prstGeom prst="rect">
            <a:avLst/>
          </a:prstGeom>
        </p:spPr>
        <p:txBody>
          <a:bodyPr vert="horz" wrap="square" lIns="95159" tIns="47579" rIns="95159" bIns="47579" numCol="1" anchor="b" anchorCtr="0" compatLnSpc="1">
            <a:prstTxWarp prst="textNoShape">
              <a:avLst/>
            </a:prstTxWarp>
          </a:bodyPr>
          <a:lstStyle>
            <a:lvl1pPr algn="r" eaLnBrk="1" hangingPunct="1">
              <a:defRPr sz="1100" smtClean="0"/>
            </a:lvl1pPr>
          </a:lstStyle>
          <a:p>
            <a:pPr>
              <a:defRPr/>
            </a:pPr>
            <a:fld id="{102520CE-EA24-42DE-B964-CC50983005B8}" type="slidenum">
              <a:rPr lang="en-CA"/>
              <a:pPr>
                <a:defRPr/>
              </a:pPr>
              <a:t>‹#›</a:t>
            </a:fld>
            <a:endParaRPr lang="en-CA"/>
          </a:p>
        </p:txBody>
      </p:sp>
    </p:spTree>
    <p:extLst>
      <p:ext uri="{BB962C8B-B14F-4D97-AF65-F5344CB8AC3E}">
        <p14:creationId xmlns:p14="http://schemas.microsoft.com/office/powerpoint/2010/main" val="8354182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30" cy="480226"/>
          </a:xfrm>
          <a:prstGeom prst="rect">
            <a:avLst/>
          </a:prstGeom>
        </p:spPr>
        <p:txBody>
          <a:bodyPr vert="horz" wrap="square" lIns="96966" tIns="48483" rIns="96966" bIns="48483" numCol="1" anchor="t"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3" name="Date Placeholder 2"/>
          <p:cNvSpPr>
            <a:spLocks noGrp="1"/>
          </p:cNvSpPr>
          <p:nvPr>
            <p:ph type="dt" idx="1"/>
          </p:nvPr>
        </p:nvSpPr>
        <p:spPr>
          <a:xfrm>
            <a:off x="4143004" y="0"/>
            <a:ext cx="3170530" cy="480226"/>
          </a:xfrm>
          <a:prstGeom prst="rect">
            <a:avLst/>
          </a:prstGeom>
        </p:spPr>
        <p:txBody>
          <a:bodyPr vert="horz" wrap="square" lIns="96966" tIns="48483" rIns="96966" bIns="48483" numCol="1" anchor="t" anchorCtr="0" compatLnSpc="1">
            <a:prstTxWarp prst="textNoShape">
              <a:avLst/>
            </a:prstTxWarp>
          </a:bodyPr>
          <a:lstStyle>
            <a:lvl1pPr algn="r" eaLnBrk="1" hangingPunct="1">
              <a:defRPr sz="1100">
                <a:latin typeface="Arial" panose="020B0604020202020204" pitchFamily="34" charset="0"/>
                <a:cs typeface="Arial" panose="020B0604020202020204" pitchFamily="34" charset="0"/>
              </a:defRPr>
            </a:lvl1pPr>
          </a:lstStyle>
          <a:p>
            <a:pPr>
              <a:defRPr/>
            </a:pPr>
            <a:r>
              <a:rPr lang="fr-FR"/>
              <a:t>CA 15 74.6</a:t>
            </a:r>
            <a:endParaRPr lang="en-CA"/>
          </a:p>
        </p:txBody>
      </p:sp>
      <p:sp>
        <p:nvSpPr>
          <p:cNvPr id="4" name="Slide Image Placeholder 3"/>
          <p:cNvSpPr>
            <a:spLocks noGrp="1" noRot="1" noChangeAspect="1"/>
          </p:cNvSpPr>
          <p:nvPr>
            <p:ph type="sldImg" idx="2"/>
          </p:nvPr>
        </p:nvSpPr>
        <p:spPr>
          <a:xfrm>
            <a:off x="457200" y="717550"/>
            <a:ext cx="6402388" cy="3600450"/>
          </a:xfrm>
          <a:prstGeom prst="rect">
            <a:avLst/>
          </a:prstGeom>
          <a:noFill/>
          <a:ln w="12700">
            <a:solidFill>
              <a:prstClr val="black"/>
            </a:solidFill>
          </a:ln>
        </p:spPr>
        <p:txBody>
          <a:bodyPr vert="horz" wrap="square" lIns="96966" tIns="48483" rIns="96966" bIns="48483" numCol="1" anchor="ctr" anchorCtr="0" compatLnSpc="1">
            <a:prstTxWarp prst="textNoShape">
              <a:avLst/>
            </a:prstTxWarp>
          </a:bodyPr>
          <a:lstStyle/>
          <a:p>
            <a:pPr lvl="0"/>
            <a:endParaRPr lang="en-CA" noProof="0"/>
          </a:p>
        </p:txBody>
      </p:sp>
      <p:sp>
        <p:nvSpPr>
          <p:cNvPr id="5" name="Notes Placeholder 4"/>
          <p:cNvSpPr>
            <a:spLocks noGrp="1"/>
          </p:cNvSpPr>
          <p:nvPr>
            <p:ph type="body" sz="quarter" idx="3"/>
          </p:nvPr>
        </p:nvSpPr>
        <p:spPr>
          <a:xfrm>
            <a:off x="731021" y="4561313"/>
            <a:ext cx="5853158" cy="4320375"/>
          </a:xfrm>
          <a:prstGeom prst="rect">
            <a:avLst/>
          </a:prstGeom>
        </p:spPr>
        <p:txBody>
          <a:bodyPr vert="horz" wrap="square" lIns="96966" tIns="48483" rIns="96966" bIns="48483"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9119325"/>
            <a:ext cx="3170530" cy="480226"/>
          </a:xfrm>
          <a:prstGeom prst="rect">
            <a:avLst/>
          </a:prstGeom>
        </p:spPr>
        <p:txBody>
          <a:bodyPr vert="horz" wrap="square" lIns="96966" tIns="48483" rIns="96966" bIns="48483" numCol="1" anchor="b" anchorCtr="0" compatLnSpc="1">
            <a:prstTxWarp prst="textNoShape">
              <a:avLst/>
            </a:prstTxWarp>
          </a:bodyPr>
          <a:lstStyle>
            <a:lvl1pPr eaLnBrk="1" hangingPunct="1">
              <a:defRPr sz="1100">
                <a:latin typeface="Arial" panose="020B0604020202020204" pitchFamily="34" charset="0"/>
                <a:cs typeface="Arial" panose="020B0604020202020204" pitchFamily="34" charset="0"/>
              </a:defRPr>
            </a:lvl1pPr>
          </a:lstStyle>
          <a:p>
            <a:pPr>
              <a:defRPr/>
            </a:pPr>
            <a:endParaRPr lang="en-CA"/>
          </a:p>
        </p:txBody>
      </p:sp>
      <p:sp>
        <p:nvSpPr>
          <p:cNvPr id="7" name="Slide Number Placeholder 6"/>
          <p:cNvSpPr>
            <a:spLocks noGrp="1"/>
          </p:cNvSpPr>
          <p:nvPr>
            <p:ph type="sldNum" sz="quarter" idx="5"/>
          </p:nvPr>
        </p:nvSpPr>
        <p:spPr>
          <a:xfrm>
            <a:off x="4143004" y="9119325"/>
            <a:ext cx="3170530" cy="480226"/>
          </a:xfrm>
          <a:prstGeom prst="rect">
            <a:avLst/>
          </a:prstGeom>
        </p:spPr>
        <p:txBody>
          <a:bodyPr vert="horz" wrap="square" lIns="96966" tIns="48483" rIns="96966" bIns="48483" numCol="1" anchor="b" anchorCtr="0" compatLnSpc="1">
            <a:prstTxWarp prst="textNoShape">
              <a:avLst/>
            </a:prstTxWarp>
          </a:bodyPr>
          <a:lstStyle>
            <a:lvl1pPr algn="r" eaLnBrk="1" hangingPunct="1">
              <a:defRPr sz="1100" smtClean="0"/>
            </a:lvl1pPr>
          </a:lstStyle>
          <a:p>
            <a:pPr>
              <a:defRPr/>
            </a:pPr>
            <a:fld id="{996104A9-8ABF-4953-ABBF-C95141B1AA04}" type="slidenum">
              <a:rPr lang="en-CA"/>
              <a:pPr>
                <a:defRPr/>
              </a:pPr>
              <a:t>‹#›</a:t>
            </a:fld>
            <a:endParaRPr lang="en-CA"/>
          </a:p>
        </p:txBody>
      </p:sp>
    </p:spTree>
    <p:extLst>
      <p:ext uri="{BB962C8B-B14F-4D97-AF65-F5344CB8AC3E}">
        <p14:creationId xmlns:p14="http://schemas.microsoft.com/office/powerpoint/2010/main" val="330901683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ＭＳ Ｐゴシック" pitchFamily="-95" charset="-128"/>
        <a:cs typeface="ＭＳ Ｐゴシック" pitchFamily="-95"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1</a:t>
            </a:fld>
            <a:endParaRPr lang="en-CA"/>
          </a:p>
        </p:txBody>
      </p:sp>
    </p:spTree>
    <p:extLst>
      <p:ext uri="{BB962C8B-B14F-4D97-AF65-F5344CB8AC3E}">
        <p14:creationId xmlns:p14="http://schemas.microsoft.com/office/powerpoint/2010/main" val="123638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The first step in preparing your business plan is to clearly define where your clients will come from.</a:t>
            </a:r>
          </a:p>
          <a:p>
            <a:endParaRPr lang="en-ca" dirty="0"/>
          </a:p>
          <a:p>
            <a:pPr algn="l" rtl="0"/>
            <a:r>
              <a:rPr lang="en-ca" b="0" i="0" u="none" baseline="0" dirty="0"/>
              <a:t>Unfortunately, this step is often overlooked because we tend to think that if we limit ourselves too much, we will lose business opportunities.</a:t>
            </a:r>
          </a:p>
          <a:p>
            <a:endParaRPr lang="en-ca" dirty="0"/>
          </a:p>
          <a:p>
            <a:pPr algn="l" rtl="0"/>
            <a:r>
              <a:rPr lang="en-ca" b="0" i="0" u="none" baseline="0" dirty="0"/>
              <a:t>Let’s clarify a few points.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10</a:t>
            </a:fld>
            <a:endParaRPr lang="en-ca"/>
          </a:p>
        </p:txBody>
      </p:sp>
    </p:spTree>
    <p:extLst>
      <p:ext uri="{BB962C8B-B14F-4D97-AF65-F5344CB8AC3E}">
        <p14:creationId xmlns:p14="http://schemas.microsoft.com/office/powerpoint/2010/main" val="3179793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A target market, otherwise referred to as a segment of the market or niche, is a defined subset of the market to which you regularly communicate a particular message. </a:t>
            </a:r>
          </a:p>
          <a:p>
            <a:endParaRPr lang="en-ca" baseline="0" dirty="0"/>
          </a:p>
          <a:p>
            <a:pPr algn="l" rtl="0"/>
            <a:r>
              <a:rPr lang="en-ca" b="0" i="0" u="none" baseline="0" dirty="0"/>
              <a:t>(Click) The reason you want to define your target market is to:</a:t>
            </a:r>
            <a:endParaRPr lang="en-ca" baseline="0" dirty="0"/>
          </a:p>
          <a:p>
            <a:endParaRPr lang="en-ca" baseline="0" dirty="0"/>
          </a:p>
          <a:p>
            <a:pPr algn="l" rtl="0"/>
            <a:r>
              <a:rPr lang="en-ca" b="0" i="0" u="none" baseline="0" dirty="0"/>
              <a:t>[read slide]</a:t>
            </a:r>
          </a:p>
          <a:p>
            <a:endParaRPr lang="en-ca" baseline="0" dirty="0"/>
          </a:p>
          <a:p>
            <a:pPr algn="l" rtl="0"/>
            <a:r>
              <a:rPr lang="en-ca" b="0" i="0" u="none" baseline="0" dirty="0"/>
              <a:t>When you try to please everyone, you dilute your effectiveness.</a:t>
            </a:r>
          </a:p>
          <a:p>
            <a:endParaRPr lang="en-ca" baseline="0" dirty="0"/>
          </a:p>
          <a:p>
            <a:pPr algn="l" rtl="0"/>
            <a:r>
              <a:rPr lang="en-ca" b="0" i="0" u="none" baseline="0" dirty="0"/>
              <a:t>Of course, I’m not suggesting you turn down business opportunities that come your way, especially in the beginning. Rather, I recommend structuring your marketing efforts using your target market as a guide.</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11</a:t>
            </a:fld>
            <a:endParaRPr lang="en-ca"/>
          </a:p>
        </p:txBody>
      </p:sp>
    </p:spTree>
    <p:extLst>
      <p:ext uri="{BB962C8B-B14F-4D97-AF65-F5344CB8AC3E}">
        <p14:creationId xmlns:p14="http://schemas.microsoft.com/office/powerpoint/2010/main" val="158839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Describe each target market using examples with pros and cons.</a:t>
            </a:r>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12</a:t>
            </a:fld>
            <a:endParaRPr lang="en-ca"/>
          </a:p>
        </p:txBody>
      </p:sp>
    </p:spTree>
    <p:extLst>
      <p:ext uri="{BB962C8B-B14F-4D97-AF65-F5344CB8AC3E}">
        <p14:creationId xmlns:p14="http://schemas.microsoft.com/office/powerpoint/2010/main" val="85557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a:p>
            <a:pPr algn="l" rtl="0"/>
            <a:r>
              <a:rPr lang="en-ca" b="0" i="0" u="none" baseline="0" dirty="0"/>
              <a:t>Properties that are ‘For Sale by Owner’ (or FSBO) and expired, that is, properties that were on the market but didn’t sell, will inevitably be part of your target market.</a:t>
            </a:r>
          </a:p>
          <a:p>
            <a:endParaRPr lang="en-ca" baseline="0" dirty="0"/>
          </a:p>
          <a:p>
            <a:pPr algn="l" rtl="0"/>
            <a:r>
              <a:rPr lang="en-ca" b="0" i="0" u="none" baseline="0" dirty="0"/>
              <a:t>Of course, as we’ll see in your marketing plan, it’s important to choose the right time to contact them.</a:t>
            </a:r>
          </a:p>
          <a:p>
            <a:endParaRPr lang="en-ca" baseline="0" dirty="0"/>
          </a:p>
          <a:p>
            <a:pPr algn="l" rtl="0"/>
            <a:r>
              <a:rPr lang="en-ca" b="0" i="0" u="none" baseline="0" dirty="0"/>
              <a:t>However, some brokers treat FSBOs and expired listings as their own target market by basing their entire business model on them.</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13</a:t>
            </a:fld>
            <a:endParaRPr lang="en-ca"/>
          </a:p>
        </p:txBody>
      </p:sp>
    </p:spTree>
    <p:extLst>
      <p:ext uri="{BB962C8B-B14F-4D97-AF65-F5344CB8AC3E}">
        <p14:creationId xmlns:p14="http://schemas.microsoft.com/office/powerpoint/2010/main" val="184930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Once you’ve chosen your segment of the market, narrow it down further so you have between 400 and 600 properties to cultivate. Don’t take on more than you can manage. You want to be consistent.</a:t>
            </a:r>
          </a:p>
          <a:p>
            <a:endParaRPr lang="en-ca" baseline="0" dirty="0"/>
          </a:p>
          <a:p>
            <a:pPr algn="l" rtl="0"/>
            <a:r>
              <a:rPr lang="en-ca" b="0" i="0" u="none" baseline="0" dirty="0"/>
              <a:t>Answer these five key questions when narrowing down your segment.</a:t>
            </a:r>
          </a:p>
          <a:p>
            <a:endParaRPr lang="en-ca" baseline="0" dirty="0"/>
          </a:p>
          <a:p>
            <a:pPr algn="l" rtl="0"/>
            <a:r>
              <a:rPr lang="en-ca" b="0" i="0" u="none" baseline="0" dirty="0"/>
              <a:t>Take, for example, an area with 500 doors...</a:t>
            </a:r>
          </a:p>
          <a:p>
            <a:endParaRPr lang="en-ca" baseline="0" dirty="0"/>
          </a:p>
          <a:p>
            <a:pPr algn="l" rtl="0"/>
            <a:r>
              <a:rPr lang="en-ca" b="0" i="0" u="none" baseline="0" dirty="0"/>
              <a:t>How many listings have been advertised in your market?</a:t>
            </a:r>
          </a:p>
          <a:p>
            <a:endParaRPr lang="en-ca" baseline="0" dirty="0"/>
          </a:p>
          <a:p>
            <a:pPr algn="l" rtl="0"/>
            <a:r>
              <a:rPr lang="en-ca" b="0" i="0" u="none" baseline="0" dirty="0"/>
              <a:t>How many sales were carried out?</a:t>
            </a:r>
          </a:p>
          <a:p>
            <a:endParaRPr lang="en-ca" baseline="0" dirty="0"/>
          </a:p>
          <a:p>
            <a:pPr algn="l" rtl="0"/>
            <a:r>
              <a:rPr lang="en-ca" b="0" i="0" u="none" baseline="0" dirty="0"/>
              <a:t>What was the average sales price?</a:t>
            </a:r>
          </a:p>
          <a:p>
            <a:endParaRPr lang="en-ca" baseline="0" dirty="0"/>
          </a:p>
          <a:p>
            <a:pPr algn="l" rtl="0"/>
            <a:r>
              <a:rPr lang="en-ca" b="0" i="0" u="none" baseline="0" dirty="0"/>
              <a:t>How many listings expired?</a:t>
            </a:r>
            <a:endParaRPr lang="en-ca" baseline="0" dirty="0"/>
          </a:p>
          <a:p>
            <a:endParaRPr lang="en-ca" baseline="0" dirty="0"/>
          </a:p>
          <a:p>
            <a:pPr algn="l" rtl="0"/>
            <a:r>
              <a:rPr lang="en-ca" b="0" i="0" u="none" baseline="0" dirty="0"/>
              <a:t>How many brokers work in your market?</a:t>
            </a:r>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14</a:t>
            </a:fld>
            <a:endParaRPr lang="en-ca"/>
          </a:p>
        </p:txBody>
      </p:sp>
    </p:spTree>
    <p:extLst>
      <p:ext uri="{BB962C8B-B14F-4D97-AF65-F5344CB8AC3E}">
        <p14:creationId xmlns:p14="http://schemas.microsoft.com/office/powerpoint/2010/main" val="258359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a:t>Next you’ll need to calculate some ratios from the statistics you obtained.</a:t>
            </a:r>
          </a:p>
          <a:p>
            <a:endParaRPr lang="en-ca" baseline="0" dirty="0"/>
          </a:p>
          <a:p>
            <a:pPr algn="l" rtl="0"/>
            <a:r>
              <a:rPr lang="en-ca" b="0" i="0" u="none" baseline="0"/>
              <a:t>The first ratio is the market share of each major competitor in your target market.</a:t>
            </a:r>
          </a:p>
          <a:p>
            <a:endParaRPr lang="en-ca" baseline="0" dirty="0"/>
          </a:p>
          <a:p>
            <a:pPr algn="l" rtl="0"/>
            <a:r>
              <a:rPr lang="en-ca" b="0" i="0" u="none" baseline="0"/>
              <a:t>It’s…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15</a:t>
            </a:fld>
            <a:endParaRPr lang="en-ca"/>
          </a:p>
        </p:txBody>
      </p:sp>
    </p:spTree>
    <p:extLst>
      <p:ext uri="{BB962C8B-B14F-4D97-AF65-F5344CB8AC3E}">
        <p14:creationId xmlns:p14="http://schemas.microsoft.com/office/powerpoint/2010/main" val="2599780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a:p>
            <a:pPr algn="l" rtl="0"/>
            <a:r>
              <a:rPr lang="en-ca" b="0" i="0" u="none" baseline="0" dirty="0"/>
              <a:t>(Click) Take, for example, a 500-door area with a total of 44 sales last year.</a:t>
            </a:r>
            <a:endParaRPr lang="en-ca" baseline="0" dirty="0"/>
          </a:p>
          <a:p>
            <a:endParaRPr lang="en-ca" baseline="0" dirty="0"/>
          </a:p>
          <a:p>
            <a:pPr algn="l" rtl="0"/>
            <a:r>
              <a:rPr lang="en-ca" b="0" i="0" u="none" baseline="0" dirty="0"/>
              <a:t>(Click) Broker A had 6 sales, which means they had a 14%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Broker B had 5 sales, which means they had an 11%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Broker C had 7 sales, which means they had a 16% market share.</a:t>
            </a:r>
            <a:endParaRPr lang="en-ca" baseline="0" dirty="0"/>
          </a:p>
          <a:p>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(Click) Other brokers had 59% of the remaining market share.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So in theory, there is still room for a fourth major competitor. However, this area is already quite well cultivated and competition could be fierce since there are already three brokers who are surely working to grow their respective market shares.</a:t>
            </a:r>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16</a:t>
            </a:fld>
            <a:endParaRPr lang="en-ca"/>
          </a:p>
        </p:txBody>
      </p:sp>
    </p:spTree>
    <p:extLst>
      <p:ext uri="{BB962C8B-B14F-4D97-AF65-F5344CB8AC3E}">
        <p14:creationId xmlns:p14="http://schemas.microsoft.com/office/powerpoint/2010/main" val="402899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Now let’s calculate our second ratio, the turnover rate. </a:t>
            </a:r>
          </a:p>
          <a:p>
            <a:endParaRPr lang="en-ca" baseline="0" dirty="0"/>
          </a:p>
          <a:p>
            <a:pPr algn="l" rtl="0"/>
            <a:r>
              <a:rPr lang="en-ca" b="0" i="0" u="none" baseline="0" dirty="0"/>
              <a:t>It’s…</a:t>
            </a:r>
          </a:p>
          <a:p>
            <a:endParaRPr lang="en-ca" baseline="0" dirty="0"/>
          </a:p>
          <a:p>
            <a:pPr algn="l" rtl="0"/>
            <a:r>
              <a:rPr lang="en-ca" b="0" i="0" u="none" baseline="0" dirty="0"/>
              <a:t>It’s therefore the market indicator that tells you if your target market moves a lot. An area where few homes sell will have a low turnover rate.</a:t>
            </a:r>
          </a:p>
          <a:p>
            <a:endParaRPr lang="en-ca" baseline="0" dirty="0"/>
          </a:p>
          <a:p>
            <a:pPr algn="l" rtl="0"/>
            <a:r>
              <a:rPr lang="en-ca" b="0" i="0" u="none" baseline="0" dirty="0"/>
              <a:t>(Click) Let’s continue with our example. 44 houses sold in your area with 500 doors, which equals a turnover rate of 8.8%.</a:t>
            </a:r>
            <a:endParaRPr lang="en-ca" baseline="0" dirty="0"/>
          </a:p>
          <a:p>
            <a:endParaRPr lang="en-ca" baseline="0" dirty="0"/>
          </a:p>
          <a:p>
            <a:pPr algn="l" rtl="0"/>
            <a:r>
              <a:rPr lang="en-ca" b="0" i="0" u="none" baseline="0" dirty="0"/>
              <a:t>A turnover rate of 10% or more is ideally what you should be looking for, particularly if the competition is strong. However, if you cultivate such target markets as luxury homes, your turnover rate will inevitably be lower. On the other hand, the remuneration will be higher for each transaction, </a:t>
            </a:r>
          </a:p>
          <a:p>
            <a:endParaRPr lang="en-ca" baseline="0" dirty="0"/>
          </a:p>
          <a:p>
            <a:pPr algn="l" rtl="0"/>
            <a:r>
              <a:rPr lang="en-ca" b="0" i="0" u="none" baseline="0" dirty="0"/>
              <a:t>so it’s a balancing act.</a:t>
            </a:r>
          </a:p>
          <a:p>
            <a:endParaRPr lang="en-ca" baseline="0" dirty="0"/>
          </a:p>
          <a:p>
            <a:endParaRPr lang="en-ca" baseline="0" dirty="0"/>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17</a:t>
            </a:fld>
            <a:endParaRPr lang="en-ca"/>
          </a:p>
        </p:txBody>
      </p:sp>
    </p:spTree>
    <p:extLst>
      <p:ext uri="{BB962C8B-B14F-4D97-AF65-F5344CB8AC3E}">
        <p14:creationId xmlns:p14="http://schemas.microsoft.com/office/powerpoint/2010/main" val="166335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Once we have our turnover rate, we can calculate our “market at 100%.”</a:t>
            </a:r>
          </a:p>
          <a:p>
            <a:endParaRPr lang="en-ca" baseline="0" dirty="0"/>
          </a:p>
          <a:p>
            <a:pPr algn="l" rtl="0"/>
            <a:r>
              <a:rPr lang="en-ca" b="0" i="0" u="none" baseline="0" dirty="0"/>
              <a:t>This ratio will give us the number of homes (or owners) to target if we wanted to theoretically have 100% of the market share.</a:t>
            </a:r>
          </a:p>
          <a:p>
            <a:endParaRPr lang="en-ca" baseline="0" dirty="0"/>
          </a:p>
          <a:p>
            <a:pPr algn="l" rtl="0"/>
            <a:r>
              <a:rPr lang="en-ca" b="0" i="0" u="none" baseline="0" dirty="0"/>
              <a:t>So for our example, imagine we would like to sell 4 houses in our first year, divided by our 8.8%, equals 45 houses.</a:t>
            </a:r>
          </a:p>
          <a:p>
            <a:endParaRPr lang="en-ca" baseline="0" dirty="0"/>
          </a:p>
          <a:p>
            <a:pPr algn="l" rtl="0"/>
            <a:r>
              <a:rPr lang="en-ca" b="0" i="0" u="none" baseline="0" dirty="0"/>
              <a:t>Therefore, if we had 100% of the market share, we would theoretically only have to prospect 45 homes to reach our target.</a:t>
            </a:r>
          </a:p>
          <a:p>
            <a:endParaRPr lang="en-ca" baseline="0" dirty="0"/>
          </a:p>
          <a:p>
            <a:pPr algn="l" rtl="0"/>
            <a:r>
              <a:rPr lang="en-ca" b="0" i="0" u="none" baseline="0" dirty="0"/>
              <a:t>This is clearly unrealistic. We would therefore need to calculate…</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18</a:t>
            </a:fld>
            <a:endParaRPr lang="en-ca"/>
          </a:p>
        </p:txBody>
      </p:sp>
    </p:spTree>
    <p:extLst>
      <p:ext uri="{BB962C8B-B14F-4D97-AF65-F5344CB8AC3E}">
        <p14:creationId xmlns:p14="http://schemas.microsoft.com/office/powerpoint/2010/main" val="234405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Target market size. We do this by….</a:t>
            </a:r>
          </a:p>
          <a:p>
            <a:endParaRPr lang="en-ca" baseline="0" dirty="0"/>
          </a:p>
          <a:p>
            <a:endParaRPr lang="en-ca" baseline="0" dirty="0"/>
          </a:p>
          <a:p>
            <a:pPr algn="l" rtl="0"/>
            <a:r>
              <a:rPr lang="en-ca" b="0" i="0" u="none" baseline="0" dirty="0"/>
              <a:t>Looking at our example, we know that we need 45 homes, but how can we define OUR market share? </a:t>
            </a:r>
          </a:p>
          <a:p>
            <a:endParaRPr lang="en-ca" baseline="0" dirty="0"/>
          </a:p>
          <a:p>
            <a:pPr algn="l" rtl="0"/>
            <a:r>
              <a:rPr lang="en-ca" b="0" i="0" u="none" baseline="0" dirty="0"/>
              <a:t>Remember that our competitors…</a:t>
            </a:r>
            <a:endParaRPr lang="en-ca" baseline="0" dirty="0"/>
          </a:p>
          <a:p>
            <a:endParaRPr lang="en-ca" baseline="0" dirty="0"/>
          </a:p>
          <a:p>
            <a:pPr algn="l" rtl="0"/>
            <a:r>
              <a:rPr lang="en-ca" b="0" i="0" u="none" baseline="0" dirty="0"/>
              <a:t>(click) have 14%, 11% and 16% of the market share, respectively. To be realistic, take the lowest market share and divide it by 2.</a:t>
            </a:r>
            <a:endParaRPr lang="en-ca" baseline="0" dirty="0"/>
          </a:p>
          <a:p>
            <a:endParaRPr lang="en-ca" baseline="0" dirty="0"/>
          </a:p>
          <a:p>
            <a:pPr algn="l" rtl="0"/>
            <a:r>
              <a:rPr lang="en-ca" b="0" i="0" u="none" baseline="0" dirty="0"/>
              <a:t>That gives us…</a:t>
            </a:r>
            <a:endParaRPr lang="en-ca" baseline="0" dirty="0"/>
          </a:p>
          <a:p>
            <a:endParaRPr lang="en-ca" baseline="0" dirty="0"/>
          </a:p>
          <a:p>
            <a:pPr algn="l" rtl="0"/>
            <a:r>
              <a:rPr lang="en-ca" b="0" i="0" u="none" baseline="0" dirty="0"/>
              <a:t>(click) 45 houses divided by 5% of the market share, which gives an area of 909 homes (or owners) to regularly and consistently prospect.</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19</a:t>
            </a:fld>
            <a:endParaRPr lang="en-ca"/>
          </a:p>
        </p:txBody>
      </p:sp>
    </p:spTree>
    <p:extLst>
      <p:ext uri="{BB962C8B-B14F-4D97-AF65-F5344CB8AC3E}">
        <p14:creationId xmlns:p14="http://schemas.microsoft.com/office/powerpoint/2010/main" val="108412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593ebbf81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593ebbf81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5932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Read slide.</a:t>
            </a:r>
          </a:p>
          <a:p>
            <a:endParaRPr lang="en-ca" dirty="0"/>
          </a:p>
          <a:p>
            <a:pPr algn="l" rtl="0"/>
            <a:r>
              <a:rPr lang="en-ca" b="0" i="0" u="none" baseline="0" dirty="0"/>
              <a:t>Remember that when choosing your area, it’s important to consider that you must always be consistent. If your target market is too broad to start, you could be spreading yourself too thin.</a:t>
            </a:r>
          </a:p>
          <a:p>
            <a:endParaRPr lang="en-ca" dirty="0"/>
          </a:p>
          <a:p>
            <a:pPr algn="l" rtl="0"/>
            <a:r>
              <a:rPr lang="en-ca" b="0" i="0" u="none" baseline="0" dirty="0"/>
              <a:t>Repeat the exercise with a different target market.</a:t>
            </a:r>
          </a:p>
          <a:p>
            <a:endParaRPr lang="en-ca" dirty="0"/>
          </a:p>
          <a:p>
            <a:pPr algn="l" rtl="0"/>
            <a:r>
              <a:rPr lang="en-ca" b="0" i="0" u="none" baseline="0" dirty="0"/>
              <a:t>Spending money on paper doesn’t cost a thing.</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20</a:t>
            </a:fld>
            <a:endParaRPr lang="en-ca"/>
          </a:p>
        </p:txBody>
      </p:sp>
    </p:spTree>
    <p:extLst>
      <p:ext uri="{BB962C8B-B14F-4D97-AF65-F5344CB8AC3E}">
        <p14:creationId xmlns:p14="http://schemas.microsoft.com/office/powerpoint/2010/main" val="2825176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Other recommendations—when determining your target market, consider:</a:t>
            </a:r>
            <a:endParaRPr lang="en-ca" dirty="0"/>
          </a:p>
          <a:p>
            <a:endParaRPr lang="en-ca" dirty="0"/>
          </a:p>
          <a:p>
            <a:pPr algn="l" rtl="0"/>
            <a:r>
              <a:rPr lang="en-ca" b="0" i="0" u="none" baseline="0" dirty="0"/>
              <a:t>Read slide.</a:t>
            </a:r>
          </a:p>
          <a:p>
            <a:endParaRPr lang="en-ca" dirty="0"/>
          </a:p>
          <a:p>
            <a:pPr algn="l" rtl="0"/>
            <a:r>
              <a:rPr lang="en-ca" b="0" i="0" u="none" baseline="0" dirty="0"/>
              <a:t>Is this really the type of property I want to sell?</a:t>
            </a:r>
          </a:p>
          <a:p>
            <a:endParaRPr lang="en-ca" dirty="0"/>
          </a:p>
          <a:p>
            <a:pPr algn="l" rtl="0"/>
            <a:r>
              <a:rPr lang="en-ca" b="0" i="0" u="none" baseline="0" dirty="0"/>
              <a:t>Are the people I will be serving a “good fit” for me and my personality?</a:t>
            </a:r>
          </a:p>
          <a:p>
            <a:endParaRPr lang="en-ca" dirty="0"/>
          </a:p>
          <a:p>
            <a:pPr algn="l" rtl="0"/>
            <a:r>
              <a:rPr lang="en-ca" b="0" i="0" u="none" baseline="0" dirty="0"/>
              <a:t>What about the competition? Is it too strong?</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21</a:t>
            </a:fld>
            <a:endParaRPr lang="en-ca"/>
          </a:p>
        </p:txBody>
      </p:sp>
    </p:spTree>
    <p:extLst>
      <p:ext uri="{BB962C8B-B14F-4D97-AF65-F5344CB8AC3E}">
        <p14:creationId xmlns:p14="http://schemas.microsoft.com/office/powerpoint/2010/main" val="66788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Now, you must be saying to yourself: “That’s all very interesting, but how am I going to get all these numbers?”</a:t>
            </a:r>
          </a:p>
          <a:p>
            <a:endParaRPr lang="en-ca" dirty="0"/>
          </a:p>
          <a:p>
            <a:pPr algn="l" rtl="0"/>
            <a:r>
              <a:rPr lang="en-ca" b="0" i="0" u="none" baseline="0" dirty="0"/>
              <a:t>The easiest way is to ask a friend who’s also a broker. As brokers, we have access to all this information. </a:t>
            </a:r>
          </a:p>
          <a:p>
            <a:endParaRPr lang="en-ca" dirty="0"/>
          </a:p>
          <a:p>
            <a:pPr algn="l" rtl="0"/>
            <a:r>
              <a:rPr lang="en-ca" b="0" i="0" u="none" baseline="0" dirty="0"/>
              <a:t>But you needn’t worry—we’ll cover the process of selecting an agency at the end of this section. During this process you’ll meet the agency executive officer and you can ask them to help you with these numbers.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22</a:t>
            </a:fld>
            <a:endParaRPr lang="en-ca"/>
          </a:p>
        </p:txBody>
      </p:sp>
    </p:spTree>
    <p:extLst>
      <p:ext uri="{BB962C8B-B14F-4D97-AF65-F5344CB8AC3E}">
        <p14:creationId xmlns:p14="http://schemas.microsoft.com/office/powerpoint/2010/main" val="356006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idx="10"/>
          </p:nvPr>
        </p:nvSpPr>
        <p:spPr/>
        <p:txBody>
          <a:bodyPr/>
          <a:lstStyle/>
          <a:p>
            <a:pPr algn="l" rtl="0">
              <a:defRPr/>
            </a:pPr>
            <a:endParaRPr lang="en-ca"/>
          </a:p>
        </p:txBody>
      </p:sp>
      <p:sp>
        <p:nvSpPr>
          <p:cNvPr id="5" name="Date Placeholder 4"/>
          <p:cNvSpPr>
            <a:spLocks noGrp="1"/>
          </p:cNvSpPr>
          <p:nvPr>
            <p:ph type="dt" idx="1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12"/>
          </p:nvPr>
        </p:nvSpPr>
        <p:spPr/>
        <p:txBody>
          <a:bodyPr/>
          <a:lstStyle/>
          <a:p>
            <a:pPr algn="l" rtl="0">
              <a:defRPr/>
            </a:pPr>
            <a:endParaRPr lang="en-ca"/>
          </a:p>
        </p:txBody>
      </p:sp>
      <p:sp>
        <p:nvSpPr>
          <p:cNvPr id="7" name="Slide Number Placeholder 6"/>
          <p:cNvSpPr>
            <a:spLocks noGrp="1"/>
          </p:cNvSpPr>
          <p:nvPr>
            <p:ph type="sldNum" sz="quarter" idx="13"/>
          </p:nvPr>
        </p:nvSpPr>
        <p:spPr/>
        <p:txBody>
          <a:bodyPr/>
          <a:lstStyle/>
          <a:p>
            <a:pPr algn="l" rtl="0">
              <a:defRPr/>
            </a:pPr>
            <a:fld id="{996104A9-8ABF-4953-ABBF-C95141B1AA04}" type="slidenum">
              <a:rPr/>
              <a:pPr>
                <a:defRPr/>
              </a:pPr>
              <a:t>23</a:t>
            </a:fld>
            <a:endParaRPr lang="en-ca"/>
          </a:p>
        </p:txBody>
      </p:sp>
    </p:spTree>
    <p:extLst>
      <p:ext uri="{BB962C8B-B14F-4D97-AF65-F5344CB8AC3E}">
        <p14:creationId xmlns:p14="http://schemas.microsoft.com/office/powerpoint/2010/main" val="1304141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Once you’ve identified your target market, you’ll need to plan how to contact your potential clients on a regular basis. This is essentially your marketing plan.</a:t>
            </a:r>
          </a:p>
          <a:p>
            <a:endParaRPr lang="en-ca" dirty="0"/>
          </a:p>
          <a:p>
            <a:pPr algn="l" rtl="0"/>
            <a:r>
              <a:rPr lang="en-ca" b="0" i="0" u="none" baseline="0" dirty="0"/>
              <a:t>Your marketing plan can be as simple as sending a monthly email to your personal contact list.</a:t>
            </a:r>
          </a:p>
          <a:p>
            <a:endParaRPr lang="en-ca" dirty="0"/>
          </a:p>
          <a:p>
            <a:pPr algn="l" rtl="0"/>
            <a:r>
              <a:rPr lang="en-ca" b="0" i="0" u="none" baseline="0" dirty="0"/>
              <a:t>You should be aiming for…</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24</a:t>
            </a:fld>
            <a:endParaRPr lang="en-ca"/>
          </a:p>
        </p:txBody>
      </p:sp>
    </p:spTree>
    <p:extLst>
      <p:ext uri="{BB962C8B-B14F-4D97-AF65-F5344CB8AC3E}">
        <p14:creationId xmlns:p14="http://schemas.microsoft.com/office/powerpoint/2010/main" val="153991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Read slide.</a:t>
            </a:r>
          </a:p>
          <a:p>
            <a:endParaRPr lang="en-ca" dirty="0"/>
          </a:p>
          <a:p>
            <a:pPr algn="l" rtl="0"/>
            <a:r>
              <a:rPr lang="en-ca" b="0" i="0" u="none" baseline="0" dirty="0"/>
              <a:t>(Click) Let’s say, for example, that your area has grown over time and you now have 20 listings.</a:t>
            </a:r>
            <a:endParaRPr lang="en-ca" dirty="0"/>
          </a:p>
          <a:p>
            <a:endParaRPr lang="en-ca" dirty="0"/>
          </a:p>
          <a:p>
            <a:pPr algn="l" rtl="0"/>
            <a:r>
              <a:rPr lang="en-ca" b="0" i="0" u="none" baseline="0" dirty="0"/>
              <a:t>Averages tell us that one listing normally equates to 1.7 transactions. So your 20 listings become </a:t>
            </a:r>
          </a:p>
          <a:p>
            <a:endParaRPr lang="en-ca" dirty="0"/>
          </a:p>
          <a:p>
            <a:pPr algn="l" rtl="0"/>
            <a:r>
              <a:rPr lang="en-ca" b="0" i="0" u="none" baseline="0" dirty="0"/>
              <a:t>34 transactions.</a:t>
            </a:r>
            <a:endParaRPr lang="en-ca" dirty="0"/>
          </a:p>
          <a:p>
            <a:endParaRPr lang="en-ca" dirty="0"/>
          </a:p>
          <a:p>
            <a:pPr algn="l" rtl="0"/>
            <a:r>
              <a:rPr lang="en-ca" b="0" i="0" u="none" baseline="0" dirty="0"/>
              <a:t>At an average of $6,000 per transaction (depending on your sector),</a:t>
            </a:r>
            <a:endParaRPr lang="en-ca" dirty="0"/>
          </a:p>
          <a:p>
            <a:endParaRPr lang="en-ca" dirty="0"/>
          </a:p>
          <a:p>
            <a:pPr algn="l" rtl="0"/>
            <a:r>
              <a:rPr lang="en-ca" b="0" i="0" u="none" baseline="0" dirty="0"/>
              <a:t> you are potentially looking at stable recurring annual revenue of $204,000.</a:t>
            </a:r>
            <a:endParaRPr lang="en-ca" dirty="0"/>
          </a:p>
          <a:p>
            <a:endParaRPr lang="en-ca" dirty="0"/>
          </a:p>
          <a:p>
            <a:pPr algn="l" rtl="0"/>
            <a:r>
              <a:rPr lang="en-ca" b="0" i="0" u="none" baseline="0" dirty="0"/>
              <a:t>However, if you rely solely on active prospecting…</a:t>
            </a:r>
            <a:endParaRPr lang="en-ca" dirty="0"/>
          </a:p>
          <a:p>
            <a:endParaRPr lang="en-ca" dirty="0"/>
          </a:p>
          <a:p>
            <a:pPr algn="l" rtl="0"/>
            <a:r>
              <a:rPr lang="en-ca" b="0" i="0" u="none" baseline="0" dirty="0"/>
              <a:t>[draw troughs on the whiteboard]</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25</a:t>
            </a:fld>
            <a:endParaRPr lang="en-ca"/>
          </a:p>
        </p:txBody>
      </p:sp>
    </p:spTree>
    <p:extLst>
      <p:ext uri="{BB962C8B-B14F-4D97-AF65-F5344CB8AC3E}">
        <p14:creationId xmlns:p14="http://schemas.microsoft.com/office/powerpoint/2010/main" val="19796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There are two ways of communicating with your target market:</a:t>
            </a:r>
            <a:endParaRPr lang="en-ca" dirty="0"/>
          </a:p>
          <a:p>
            <a:endParaRPr lang="en-ca" dirty="0"/>
          </a:p>
          <a:p>
            <a:pPr marL="171450" indent="-171450" algn="l" rtl="0">
              <a:buFont typeface="Arial" panose="020B0604020202020204" pitchFamily="34" charset="0"/>
              <a:buChar char="•"/>
            </a:pPr>
            <a:r>
              <a:rPr lang="en-ca" b="0" i="0" u="none" baseline="0" dirty="0"/>
              <a:t>Active prospecting</a:t>
            </a:r>
          </a:p>
          <a:p>
            <a:pPr marL="628650" lvl="1" indent="-171450" algn="l" rtl="0">
              <a:buFont typeface="Arial" panose="020B0604020202020204" pitchFamily="34" charset="0"/>
              <a:buChar char="•"/>
            </a:pPr>
            <a:r>
              <a:rPr lang="en-ca" b="0" i="0" u="none" baseline="0" dirty="0"/>
              <a:t>Explain pros and cons</a:t>
            </a:r>
            <a:endParaRPr lang="en-ca" dirty="0"/>
          </a:p>
          <a:p>
            <a:pPr marL="171450" lvl="0" indent="-171450" algn="l" rtl="0">
              <a:buFont typeface="Arial" panose="020B0604020202020204" pitchFamily="34" charset="0"/>
              <a:buChar char="•"/>
            </a:pPr>
            <a:r>
              <a:rPr lang="en-ca" b="0" i="0" u="none" baseline="0" dirty="0"/>
              <a:t>Passive prospecting (or marketing)</a:t>
            </a:r>
          </a:p>
          <a:p>
            <a:pPr marL="628650" lvl="1" indent="-171450" algn="l" rtl="0">
              <a:buFont typeface="Arial" panose="020B0604020202020204" pitchFamily="34" charset="0"/>
              <a:buChar char="•"/>
            </a:pPr>
            <a:r>
              <a:rPr lang="en-ca" b="0" i="0" u="none" baseline="0" dirty="0"/>
              <a:t>Explain pros and cons</a:t>
            </a:r>
            <a:endParaRPr lang="en-ca" dirty="0"/>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You will be tempted, especially early on, not to invest in marketing to save money.</a:t>
            </a:r>
            <a:endParaRPr lang="en-ca" dirty="0"/>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But this a fundamental error that could cost you your career.</a:t>
            </a:r>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Like any company, you must continually invest and reinvest capital to maintain your “brand reputation.”</a:t>
            </a:r>
          </a:p>
          <a:p>
            <a:pPr marL="0" lvl="0" indent="0" algn="l" rtl="0">
              <a:buFont typeface="Arial" panose="020B0604020202020204" pitchFamily="34" charset="0"/>
              <a:buNone/>
            </a:pPr>
            <a:endParaRPr lang="en-ca" dirty="0"/>
          </a:p>
          <a:p>
            <a:pPr marL="0" lvl="0" indent="0" algn="l" rtl="0">
              <a:buFont typeface="Arial" panose="020B0604020202020204" pitchFamily="34" charset="0"/>
              <a:buNone/>
            </a:pPr>
            <a:r>
              <a:rPr lang="en-ca" b="0" i="0" u="none" baseline="0" dirty="0"/>
              <a:t>Don’t be penny-wise and pound-foolish.</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26</a:t>
            </a:fld>
            <a:endParaRPr lang="en-ca"/>
          </a:p>
        </p:txBody>
      </p:sp>
    </p:spTree>
    <p:extLst>
      <p:ext uri="{BB962C8B-B14F-4D97-AF65-F5344CB8AC3E}">
        <p14:creationId xmlns:p14="http://schemas.microsoft.com/office/powerpoint/2010/main" val="2227161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Read and develop with explanations and examples</a:t>
            </a:r>
          </a:p>
          <a:p>
            <a:endParaRPr lang="en-ca" dirty="0"/>
          </a:p>
          <a:p>
            <a:pPr algn="l" rtl="0"/>
            <a:r>
              <a:rPr lang="en-ca" b="0" i="0" u="none" baseline="0" dirty="0"/>
              <a:t>(Click to show a brief overview of CASL)—Click again to close</a:t>
            </a:r>
          </a:p>
          <a:p>
            <a:endParaRPr lang="en-ca" dirty="0"/>
          </a:p>
          <a:p>
            <a:endParaRPr lang="en-ca" dirty="0"/>
          </a:p>
          <a:p>
            <a:pPr algn="l" rtl="0"/>
            <a:r>
              <a:rPr lang="en-ca" b="0" i="0" u="none" baseline="0" dirty="0"/>
              <a:t>Further explanation of cold calling:</a:t>
            </a:r>
            <a:endParaRPr lang="en-ca" dirty="0"/>
          </a:p>
          <a:p>
            <a:pPr marL="171450" indent="-171450" algn="l" rtl="0">
              <a:buFont typeface="Arial" panose="020B0604020202020204" pitchFamily="34" charset="0"/>
              <a:buChar char="•"/>
            </a:pPr>
            <a:r>
              <a:rPr lang="en-ca" b="0" i="0" u="none" baseline="0" dirty="0"/>
              <a:t>It was probably the simplest and most economical means until the National DNCL.</a:t>
            </a:r>
            <a:endParaRPr lang="en-ca" dirty="0"/>
          </a:p>
          <a:p>
            <a:pPr marL="171450" indent="-171450" algn="l" rtl="0">
              <a:buFont typeface="Arial" panose="020B0604020202020204" pitchFamily="34" charset="0"/>
              <a:buChar char="•"/>
            </a:pPr>
            <a:r>
              <a:rPr lang="en-ca" b="0" i="0" u="none" baseline="0" dirty="0"/>
              <a:t>Today, door-to-door is probably the easiest and cheapest means.</a:t>
            </a:r>
            <a:endParaRPr lang="en-ca"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There are numerous rules to comply with. (Click to show a brief overview of the National DNCL) —Click again to close</a:t>
            </a:r>
            <a:endParaRPr lang="en-ca"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You also need to manage your prospecting list (sort and check if numbers are on the National DNCL and if the property is already listed with another broker, etc.)</a:t>
            </a:r>
            <a:endParaRPr lang="en-ca" dirty="0"/>
          </a:p>
          <a:p>
            <a:pPr marL="171450" indent="-171450" algn="l" rtl="0">
              <a:buFont typeface="Arial" panose="020B0604020202020204" pitchFamily="34" charset="0"/>
              <a:buChar char="•"/>
            </a:pPr>
            <a:r>
              <a:rPr lang="en-ca" b="0" i="0" u="none" baseline="0" dirty="0"/>
              <a:t>Home phones are being used less and less.</a:t>
            </a:r>
            <a:endParaRPr lang="en-ca" dirty="0"/>
          </a:p>
          <a:p>
            <a:pPr marL="0" indent="0" algn="l" rtl="0">
              <a:buFont typeface="Arial" panose="020B0604020202020204" pitchFamily="34" charset="0"/>
              <a:buNone/>
            </a:pP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27</a:t>
            </a:fld>
            <a:endParaRPr lang="en-ca"/>
          </a:p>
        </p:txBody>
      </p:sp>
    </p:spTree>
    <p:extLst>
      <p:ext uri="{BB962C8B-B14F-4D97-AF65-F5344CB8AC3E}">
        <p14:creationId xmlns:p14="http://schemas.microsoft.com/office/powerpoint/2010/main" val="203059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Read and develop with explanations and examples</a:t>
            </a:r>
          </a:p>
          <a:p>
            <a:endParaRPr lang="en-ca" dirty="0"/>
          </a:p>
          <a:p>
            <a:pPr algn="l" rtl="0"/>
            <a:r>
              <a:rPr lang="en-ca" b="0" i="0" u="none" baseline="0" dirty="0"/>
              <a:t>(Click to show a brief overview of CASL)—Click again to close</a:t>
            </a:r>
          </a:p>
          <a:p>
            <a:endParaRPr lang="en-ca" dirty="0"/>
          </a:p>
          <a:p>
            <a:endParaRPr lang="en-ca" dirty="0"/>
          </a:p>
          <a:p>
            <a:pPr algn="l" rtl="0"/>
            <a:r>
              <a:rPr lang="en-ca" b="0" i="0" u="none" baseline="0" dirty="0"/>
              <a:t>Further explanation of cold calling:</a:t>
            </a:r>
          </a:p>
          <a:p>
            <a:pPr marL="171450" indent="-171450" algn="l" rtl="0">
              <a:buFont typeface="Arial" panose="020B0604020202020204" pitchFamily="34" charset="0"/>
              <a:buChar char="•"/>
            </a:pPr>
            <a:r>
              <a:rPr lang="en-ca" b="0" i="0" u="none" baseline="0" dirty="0"/>
              <a:t>It was probably the simplest and most economical means until the National DNCL.</a:t>
            </a:r>
          </a:p>
          <a:p>
            <a:pPr marL="171450" indent="-171450" algn="l" rtl="0">
              <a:buFont typeface="Arial" panose="020B0604020202020204" pitchFamily="34" charset="0"/>
              <a:buChar char="•"/>
            </a:pPr>
            <a:r>
              <a:rPr lang="en-ca" b="0" i="0" u="none" baseline="0" dirty="0"/>
              <a:t>Today, door-to-door is probably the easiest and cheapest means.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There are numerous rules to comply with. (Click to show brief overview of the National DNCL) —Click again to close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i="0" u="none" baseline="0" dirty="0"/>
              <a:t>You also need to manage your prospecting list (sort and check if numbers are on the National DNCL and if the property is already listed with another broker, etc.)</a:t>
            </a:r>
          </a:p>
          <a:p>
            <a:pPr marL="171450" indent="-171450" algn="l" rtl="0">
              <a:buFont typeface="Arial" panose="020B0604020202020204" pitchFamily="34" charset="0"/>
              <a:buChar char="•"/>
            </a:pPr>
            <a:r>
              <a:rPr lang="en-ca" b="0" i="0" u="none" baseline="0" dirty="0"/>
              <a:t>Home phones are being used less and less.</a:t>
            </a:r>
          </a:p>
          <a:p>
            <a:pPr marL="0" indent="0" algn="l" rtl="0">
              <a:buFont typeface="Arial" panose="020B0604020202020204" pitchFamily="34" charset="0"/>
              <a:buNone/>
            </a:pP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28</a:t>
            </a:fld>
            <a:endParaRPr lang="en-ca"/>
          </a:p>
        </p:txBody>
      </p:sp>
    </p:spTree>
    <p:extLst>
      <p:ext uri="{BB962C8B-B14F-4D97-AF65-F5344CB8AC3E}">
        <p14:creationId xmlns:p14="http://schemas.microsoft.com/office/powerpoint/2010/main" val="854085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n-ca" b="0" i="0" u="none" baseline="0" dirty="0"/>
              <a:t>Growing your client base is a matter of numbers. More contacts = more appointments.</a:t>
            </a:r>
          </a:p>
          <a:p>
            <a:pPr marL="0" indent="0" algn="l" rtl="0">
              <a:buFont typeface="Arial" panose="020B0604020202020204" pitchFamily="34" charset="0"/>
              <a:buNone/>
            </a:pPr>
            <a:r>
              <a:rPr lang="en-ca" b="0" i="0" u="none" baseline="0" dirty="0"/>
              <a:t>As you continue to grow, you will need to measure and evaluate your ratios between the cost per contact and number of appointments.</a:t>
            </a:r>
          </a:p>
          <a:p>
            <a:pPr marL="0" indent="0" algn="l" rtl="0">
              <a:buFont typeface="Arial" panose="020B0604020202020204" pitchFamily="34" charset="0"/>
              <a:buNone/>
            </a:pPr>
            <a:endParaRPr lang="en-ca" dirty="0"/>
          </a:p>
          <a:p>
            <a:pPr algn="l" rtl="0"/>
            <a:r>
              <a:rPr lang="en-ca" b="0" i="0" u="none" baseline="0" dirty="0"/>
              <a:t>They say that… [read slide and elaborate]</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29</a:t>
            </a:fld>
            <a:endParaRPr lang="en-ca"/>
          </a:p>
        </p:txBody>
      </p:sp>
    </p:spTree>
    <p:extLst>
      <p:ext uri="{BB962C8B-B14F-4D97-AF65-F5344CB8AC3E}">
        <p14:creationId xmlns:p14="http://schemas.microsoft.com/office/powerpoint/2010/main" val="180110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3</a:t>
            </a:fld>
            <a:endParaRPr lang="en-CA"/>
          </a:p>
        </p:txBody>
      </p:sp>
    </p:spTree>
    <p:extLst>
      <p:ext uri="{BB962C8B-B14F-4D97-AF65-F5344CB8AC3E}">
        <p14:creationId xmlns:p14="http://schemas.microsoft.com/office/powerpoint/2010/main" val="426535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You’ll also need to create your marketing plan for your listings.</a:t>
            </a:r>
          </a:p>
          <a:p>
            <a:endParaRPr lang="en-ca" dirty="0"/>
          </a:p>
          <a:p>
            <a:pPr algn="l" rtl="0"/>
            <a:r>
              <a:rPr lang="en-ca" b="0" i="0" u="none" baseline="0" dirty="0"/>
              <a:t>The means and activities for advertising your listings are the same as for advertising yourself (with the exception of Centris.ca). This doesn’t mean, however, that you’ll use the same means.</a:t>
            </a:r>
          </a:p>
          <a:p>
            <a:endParaRPr lang="en-ca" dirty="0"/>
          </a:p>
          <a:p>
            <a:pPr algn="l" rtl="0"/>
            <a:r>
              <a:rPr lang="en-ca" b="0" i="0" u="none" baseline="0" dirty="0"/>
              <a:t>It’s up to you.</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30</a:t>
            </a:fld>
            <a:endParaRPr lang="en-ca"/>
          </a:p>
        </p:txBody>
      </p:sp>
    </p:spTree>
    <p:extLst>
      <p:ext uri="{BB962C8B-B14F-4D97-AF65-F5344CB8AC3E}">
        <p14:creationId xmlns:p14="http://schemas.microsoft.com/office/powerpoint/2010/main" val="970847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When assessing the various potential means and activities available to you, it’s </a:t>
            </a:r>
            <a:r>
              <a:rPr lang="en-ca" b="0" i="0" u="sng" baseline="0" dirty="0"/>
              <a:t>vital</a:t>
            </a:r>
            <a:r>
              <a:rPr lang="en-ca" b="0" i="0" u="none" baseline="0" dirty="0"/>
              <a:t> to ask yourself these questions:</a:t>
            </a:r>
            <a:endParaRPr lang="en-ca" dirty="0"/>
          </a:p>
          <a:p>
            <a:endParaRPr lang="en-ca" dirty="0"/>
          </a:p>
          <a:p>
            <a:pPr algn="l" rtl="0"/>
            <a:r>
              <a:rPr lang="en-ca" b="0" i="0" u="none" baseline="0" dirty="0"/>
              <a:t>AS OF RIGHT NOW: </a:t>
            </a:r>
            <a:endParaRPr lang="en-ca" dirty="0"/>
          </a:p>
          <a:p>
            <a:endParaRPr lang="en-ca" dirty="0"/>
          </a:p>
          <a:p>
            <a:pPr algn="l" rtl="0"/>
            <a:r>
              <a:rPr lang="en-ca" b="0" i="0" u="none" baseline="0" dirty="0"/>
              <a:t>How much money do I have per month for marketing?</a:t>
            </a:r>
          </a:p>
          <a:p>
            <a:pPr algn="l" rtl="0"/>
            <a:r>
              <a:rPr lang="en-ca" b="0" i="0" u="none" baseline="0" dirty="0"/>
              <a:t>How much time do I have per day/week for active prospecting?</a:t>
            </a:r>
          </a:p>
          <a:p>
            <a:endParaRPr lang="en-ca" dirty="0"/>
          </a:p>
          <a:p>
            <a:endParaRPr lang="en-ca" dirty="0"/>
          </a:p>
          <a:p>
            <a:pPr algn="l" rtl="0"/>
            <a:r>
              <a:rPr lang="en-ca" b="0" i="0" u="none" baseline="0" dirty="0"/>
              <a:t>Using the answers to these two questions, develop your marketing plan.</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31</a:t>
            </a:fld>
            <a:endParaRPr lang="en-ca"/>
          </a:p>
        </p:txBody>
      </p:sp>
    </p:spTree>
    <p:extLst>
      <p:ext uri="{BB962C8B-B14F-4D97-AF65-F5344CB8AC3E}">
        <p14:creationId xmlns:p14="http://schemas.microsoft.com/office/powerpoint/2010/main" val="279332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32</a:t>
            </a:fld>
            <a:endParaRPr lang="en-ca"/>
          </a:p>
        </p:txBody>
      </p:sp>
    </p:spTree>
    <p:extLst>
      <p:ext uri="{BB962C8B-B14F-4D97-AF65-F5344CB8AC3E}">
        <p14:creationId xmlns:p14="http://schemas.microsoft.com/office/powerpoint/2010/main" val="580369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33</a:t>
            </a:fld>
            <a:endParaRPr lang="en-ca"/>
          </a:p>
        </p:txBody>
      </p:sp>
    </p:spTree>
    <p:extLst>
      <p:ext uri="{BB962C8B-B14F-4D97-AF65-F5344CB8AC3E}">
        <p14:creationId xmlns:p14="http://schemas.microsoft.com/office/powerpoint/2010/main" val="110405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34</a:t>
            </a:fld>
            <a:endParaRPr lang="en-CA"/>
          </a:p>
        </p:txBody>
      </p:sp>
    </p:spTree>
    <p:extLst>
      <p:ext uri="{BB962C8B-B14F-4D97-AF65-F5344CB8AC3E}">
        <p14:creationId xmlns:p14="http://schemas.microsoft.com/office/powerpoint/2010/main" val="3358321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endParaRPr lang="en-CA"/>
          </a:p>
        </p:txBody>
      </p:sp>
      <p:sp>
        <p:nvSpPr>
          <p:cNvPr id="5" name="Espace réservé de la date 4"/>
          <p:cNvSpPr>
            <a:spLocks noGrp="1"/>
          </p:cNvSpPr>
          <p:nvPr>
            <p:ph type="dt" idx="11"/>
          </p:nvPr>
        </p:nvSpPr>
        <p:spPr/>
        <p:txBody>
          <a:bodyPr/>
          <a:lstStyle/>
          <a:p>
            <a:pPr>
              <a:defRPr/>
            </a:pPr>
            <a:r>
              <a:rPr lang="fr-FR"/>
              <a:t>CA 15 74.6</a:t>
            </a:r>
            <a:endParaRPr lang="en-CA"/>
          </a:p>
        </p:txBody>
      </p:sp>
      <p:sp>
        <p:nvSpPr>
          <p:cNvPr id="6" name="Espace réservé du pied de page 5"/>
          <p:cNvSpPr>
            <a:spLocks noGrp="1"/>
          </p:cNvSpPr>
          <p:nvPr>
            <p:ph type="ftr" sz="quarter" idx="12"/>
          </p:nvPr>
        </p:nvSpPr>
        <p:spPr/>
        <p:txBody>
          <a:bodyPr/>
          <a:lstStyle/>
          <a:p>
            <a:pPr>
              <a:defRPr/>
            </a:pPr>
            <a:endParaRPr lang="en-CA"/>
          </a:p>
        </p:txBody>
      </p:sp>
      <p:sp>
        <p:nvSpPr>
          <p:cNvPr id="7" name="Espace réservé du numéro de diapositive 6"/>
          <p:cNvSpPr>
            <a:spLocks noGrp="1"/>
          </p:cNvSpPr>
          <p:nvPr>
            <p:ph type="sldNum" sz="quarter" idx="13"/>
          </p:nvPr>
        </p:nvSpPr>
        <p:spPr/>
        <p:txBody>
          <a:bodyPr/>
          <a:lstStyle/>
          <a:p>
            <a:pPr>
              <a:defRPr/>
            </a:pPr>
            <a:fld id="{996104A9-8ABF-4953-ABBF-C95141B1AA04}" type="slidenum">
              <a:rPr lang="en-CA" smtClean="0"/>
              <a:pPr>
                <a:defRPr/>
              </a:pPr>
              <a:t>35</a:t>
            </a:fld>
            <a:endParaRPr lang="en-CA"/>
          </a:p>
        </p:txBody>
      </p:sp>
    </p:spTree>
    <p:extLst>
      <p:ext uri="{BB962C8B-B14F-4D97-AF65-F5344CB8AC3E}">
        <p14:creationId xmlns:p14="http://schemas.microsoft.com/office/powerpoint/2010/main" val="290362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Your agency will need to reflect your needs.</a:t>
            </a:r>
          </a:p>
          <a:p>
            <a:endParaRPr lang="en-ca" dirty="0"/>
          </a:p>
          <a:p>
            <a:pPr algn="l" rtl="0"/>
            <a:r>
              <a:rPr lang="en-ca" b="0" i="0" u="none" baseline="0"/>
              <a:t>But first, you need to decide how you want to affiliate.</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36</a:t>
            </a:fld>
            <a:endParaRPr lang="en-ca"/>
          </a:p>
        </p:txBody>
      </p:sp>
    </p:spTree>
    <p:extLst>
      <p:ext uri="{BB962C8B-B14F-4D97-AF65-F5344CB8AC3E}">
        <p14:creationId xmlns:p14="http://schemas.microsoft.com/office/powerpoint/2010/main" val="960884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(Click) When you’re affiliated with an agency as a self-employed worker, all your real estate brokerage income is</a:t>
            </a:r>
          </a:p>
          <a:p>
            <a:endParaRPr lang="en-ca" dirty="0"/>
          </a:p>
          <a:p>
            <a:pPr algn="l" rtl="0"/>
            <a:r>
              <a:rPr lang="en-ca" b="0" i="0" u="none" baseline="0" dirty="0"/>
              <a:t> (click) personal income that is taxed at a rate according to your level of income.</a:t>
            </a:r>
          </a:p>
          <a:p>
            <a:endParaRPr lang="en-ca" dirty="0"/>
          </a:p>
          <a:p>
            <a:pPr algn="l" rtl="0"/>
            <a:r>
              <a:rPr lang="en-ca" b="0" i="0" u="none" baseline="0" dirty="0"/>
              <a:t>(Click) When you are affiliated with your agency as an individual practising within a corporation (company),</a:t>
            </a:r>
            <a:endParaRPr lang="en-ca" dirty="0"/>
          </a:p>
          <a:p>
            <a:endParaRPr lang="en-ca" dirty="0"/>
          </a:p>
          <a:p>
            <a:pPr algn="l" rtl="0"/>
            <a:r>
              <a:rPr lang="en-ca" b="0" i="0" u="none" baseline="0" dirty="0"/>
              <a:t> your agency pays (click) your company. </a:t>
            </a:r>
            <a:endParaRPr lang="en-ca" dirty="0"/>
          </a:p>
          <a:p>
            <a:endParaRPr lang="en-ca" dirty="0"/>
          </a:p>
          <a:p>
            <a:pPr algn="l" rtl="0"/>
            <a:r>
              <a:rPr lang="en-ca" b="0" i="0" u="none" baseline="0" dirty="0"/>
              <a:t>And you decide the salary you will pay (click) yourself.</a:t>
            </a:r>
          </a:p>
          <a:p>
            <a:endParaRPr lang="en-ca" dirty="0"/>
          </a:p>
          <a:p>
            <a:pPr algn="l" rtl="0"/>
            <a:r>
              <a:rPr lang="en-ca" b="0" i="0" u="none" baseline="0" dirty="0"/>
              <a:t>Since your company is a completely separate entity from you, it may be interesting if, for example, you decide to start part-time with a good base salary.</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37</a:t>
            </a:fld>
            <a:endParaRPr lang="en-ca"/>
          </a:p>
        </p:txBody>
      </p:sp>
    </p:spTree>
    <p:extLst>
      <p:ext uri="{BB962C8B-B14F-4D97-AF65-F5344CB8AC3E}">
        <p14:creationId xmlns:p14="http://schemas.microsoft.com/office/powerpoint/2010/main" val="2129458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Explain and conclude that $20,000 of additional net income actually only equates to $12,000 net ($68,000 - $56,000).</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38</a:t>
            </a:fld>
            <a:endParaRPr lang="en-ca"/>
          </a:p>
        </p:txBody>
      </p:sp>
    </p:spTree>
    <p:extLst>
      <p:ext uri="{BB962C8B-B14F-4D97-AF65-F5344CB8AC3E}">
        <p14:creationId xmlns:p14="http://schemas.microsoft.com/office/powerpoint/2010/main" val="2551462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Explain and conclude that for the same $20,000 of additional net income, your net income is now $14,660, or $2,660 more.</a:t>
            </a:r>
          </a:p>
          <a:p>
            <a:endParaRPr lang="en-ca" dirty="0"/>
          </a:p>
          <a:p>
            <a:pPr algn="l" rtl="0"/>
            <a:r>
              <a:rPr lang="en-ca" b="0" i="0" u="none" baseline="0" dirty="0"/>
              <a:t>This is, of course, theoretical and should take into account the additional costs of accounting and other business administration costs</a:t>
            </a:r>
            <a:endParaRPr lang="en-ca" dirty="0"/>
          </a:p>
          <a:p>
            <a:endParaRPr lang="en-ca" dirty="0"/>
          </a:p>
          <a:p>
            <a:pPr algn="l" rtl="0"/>
            <a:r>
              <a:rPr lang="en-ca" b="0" i="0" u="none" baseline="0" dirty="0"/>
              <a:t>It is important to keep all company revenue INSIDE the company.</a:t>
            </a:r>
          </a:p>
          <a:p>
            <a:endParaRPr lang="en-ca" dirty="0"/>
          </a:p>
          <a:p>
            <a:pPr algn="l" rtl="0"/>
            <a:r>
              <a:rPr lang="en-ca" b="0" i="0" u="none" baseline="0" dirty="0"/>
              <a:t>Other decision-making factors may also need to be accounted for, such as family allowances and the like.</a:t>
            </a:r>
            <a:endParaRPr lang="en-ca" dirty="0"/>
          </a:p>
          <a:p>
            <a:endParaRPr lang="en-ca" dirty="0"/>
          </a:p>
          <a:p>
            <a:pPr algn="l" rtl="0"/>
            <a:r>
              <a:rPr lang="en-ca" b="0" i="0" u="none" baseline="0" dirty="0"/>
              <a:t>Getting a good accountant to conduct a thorough tax assessment will help you make the right decision.</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39</a:t>
            </a:fld>
            <a:endParaRPr lang="en-ca"/>
          </a:p>
        </p:txBody>
      </p:sp>
    </p:spTree>
    <p:extLst>
      <p:ext uri="{BB962C8B-B14F-4D97-AF65-F5344CB8AC3E}">
        <p14:creationId xmlns:p14="http://schemas.microsoft.com/office/powerpoint/2010/main" val="343410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4</a:t>
            </a:fld>
            <a:endParaRPr lang="en-CA"/>
          </a:p>
        </p:txBody>
      </p:sp>
    </p:spTree>
    <p:extLst>
      <p:ext uri="{BB962C8B-B14F-4D97-AF65-F5344CB8AC3E}">
        <p14:creationId xmlns:p14="http://schemas.microsoft.com/office/powerpoint/2010/main" val="768584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40</a:t>
            </a:fld>
            <a:endParaRPr lang="en-ca"/>
          </a:p>
        </p:txBody>
      </p:sp>
    </p:spTree>
    <p:extLst>
      <p:ext uri="{BB962C8B-B14F-4D97-AF65-F5344CB8AC3E}">
        <p14:creationId xmlns:p14="http://schemas.microsoft.com/office/powerpoint/2010/main" val="3240828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41</a:t>
            </a:fld>
            <a:endParaRPr lang="en-ca"/>
          </a:p>
        </p:txBody>
      </p:sp>
    </p:spTree>
    <p:extLst>
      <p:ext uri="{BB962C8B-B14F-4D97-AF65-F5344CB8AC3E}">
        <p14:creationId xmlns:p14="http://schemas.microsoft.com/office/powerpoint/2010/main" val="423510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Read and explain with examples.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42</a:t>
            </a:fld>
            <a:endParaRPr lang="en-ca"/>
          </a:p>
        </p:txBody>
      </p:sp>
    </p:spTree>
    <p:extLst>
      <p:ext uri="{BB962C8B-B14F-4D97-AF65-F5344CB8AC3E}">
        <p14:creationId xmlns:p14="http://schemas.microsoft.com/office/powerpoint/2010/main" val="3964089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Working for yourself is a separate category.</a:t>
            </a:r>
          </a:p>
          <a:p>
            <a:endParaRPr lang="en-ca" dirty="0"/>
          </a:p>
          <a:p>
            <a:pPr algn="l" rtl="0"/>
            <a:r>
              <a:rPr lang="en-ca" b="0" i="0" u="none" baseline="0" dirty="0"/>
              <a:t>Read the criteria.</a:t>
            </a:r>
            <a:endParaRPr lang="en-ca" dirty="0"/>
          </a:p>
          <a:p>
            <a:endParaRPr lang="en-ca" dirty="0"/>
          </a:p>
          <a:p>
            <a:pPr algn="l" rtl="0"/>
            <a:r>
              <a:rPr lang="en-ca" b="0" i="0" u="none" baseline="0" dirty="0"/>
              <a:t>In short, you are like an agency with all the administrative burden but without the tax breaks (incorporation) and financial benefits (recruiting brokers).</a:t>
            </a:r>
          </a:p>
          <a:p>
            <a:endParaRPr lang="en-ca" dirty="0"/>
          </a:p>
          <a:p>
            <a:pPr algn="l" rtl="0"/>
            <a:r>
              <a:rPr lang="en-ca" b="0" i="0" u="none" baseline="0" dirty="0"/>
              <a:t>This type of business model is typically of interest to retiring brokers. They can collect their referral income with reduced costs since they are not affiliated with an agency.</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43</a:t>
            </a:fld>
            <a:endParaRPr lang="en-ca"/>
          </a:p>
        </p:txBody>
      </p:sp>
    </p:spTree>
    <p:extLst>
      <p:ext uri="{BB962C8B-B14F-4D97-AF65-F5344CB8AC3E}">
        <p14:creationId xmlns:p14="http://schemas.microsoft.com/office/powerpoint/2010/main" val="1138332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Once you’ve identified your business model (other than as a team) and established your target market, you’ll be able to “shop around” for your agency.</a:t>
            </a:r>
          </a:p>
          <a:p>
            <a:endParaRPr lang="en-ca" dirty="0"/>
          </a:p>
          <a:p>
            <a:pPr algn="l" rtl="0"/>
            <a:r>
              <a:rPr lang="en-ca" b="0" i="0" u="none" baseline="0" dirty="0"/>
              <a:t>You can divide your questions into four broad categories:</a:t>
            </a:r>
            <a:endParaRPr lang="en-ca" dirty="0"/>
          </a:p>
          <a:p>
            <a:endParaRPr lang="en-ca" dirty="0"/>
          </a:p>
          <a:p>
            <a:pPr marL="171450" indent="-171450" algn="l" rtl="0">
              <a:buFont typeface="Arial" panose="020B0604020202020204" pitchFamily="34" charset="0"/>
              <a:buChar char="•"/>
            </a:pPr>
            <a:r>
              <a:rPr lang="en-ca" b="0" i="0" u="none" baseline="0" dirty="0"/>
              <a:t>Fees</a:t>
            </a:r>
          </a:p>
          <a:p>
            <a:pPr marL="171450" indent="-171450" algn="l" rtl="0">
              <a:buFont typeface="Arial" panose="020B0604020202020204" pitchFamily="34" charset="0"/>
              <a:buChar char="•"/>
            </a:pPr>
            <a:r>
              <a:rPr lang="en-ca" b="0" i="0" u="none" baseline="0" dirty="0"/>
              <a:t>Services included and not included</a:t>
            </a:r>
            <a:endParaRPr lang="en-ca" dirty="0"/>
          </a:p>
          <a:p>
            <a:pPr marL="171450" indent="-171450" algn="l" rtl="0">
              <a:buFont typeface="Arial" panose="020B0604020202020204" pitchFamily="34" charset="0"/>
              <a:buChar char="•"/>
            </a:pPr>
            <a:r>
              <a:rPr lang="en-ca" b="0" i="0" u="none" baseline="0" dirty="0"/>
              <a:t>Training</a:t>
            </a:r>
          </a:p>
          <a:p>
            <a:pPr marL="171450" indent="-171450" algn="l" rtl="0">
              <a:buFont typeface="Arial" panose="020B0604020202020204" pitchFamily="34" charset="0"/>
              <a:buChar char="•"/>
            </a:pPr>
            <a:r>
              <a:rPr lang="en-ca" b="0" i="0" u="none" baseline="0" dirty="0"/>
              <a:t>Support and mentoring</a:t>
            </a:r>
          </a:p>
          <a:p>
            <a:pPr marL="0" indent="0" algn="l" rtl="0">
              <a:buFont typeface="Arial" panose="020B0604020202020204" pitchFamily="34" charset="0"/>
              <a:buNone/>
            </a:pPr>
            <a:endParaRPr lang="en-ca" dirty="0"/>
          </a:p>
          <a:p>
            <a:pPr marL="0" indent="0" algn="l" rtl="0">
              <a:buFont typeface="Arial" panose="020B0604020202020204" pitchFamily="34" charset="0"/>
              <a:buNone/>
            </a:pPr>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44</a:t>
            </a:fld>
            <a:endParaRPr lang="en-ca"/>
          </a:p>
        </p:txBody>
      </p:sp>
    </p:spTree>
    <p:extLst>
      <p:ext uri="{BB962C8B-B14F-4D97-AF65-F5344CB8AC3E}">
        <p14:creationId xmlns:p14="http://schemas.microsoft.com/office/powerpoint/2010/main" val="758412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Basic principles:</a:t>
            </a:r>
            <a:endParaRPr lang="en-ca" dirty="0"/>
          </a:p>
          <a:p>
            <a:endParaRPr lang="en-ca" dirty="0"/>
          </a:p>
          <a:p>
            <a:pPr algn="l" rtl="0"/>
            <a:r>
              <a:rPr lang="en-ca" b="0" i="0" u="none" baseline="0" dirty="0"/>
              <a:t>(Click) The higher the monthly fees (e.g., $800/month),</a:t>
            </a:r>
            <a:endParaRPr lang="en-ca" dirty="0"/>
          </a:p>
          <a:p>
            <a:endParaRPr lang="en-ca" dirty="0"/>
          </a:p>
          <a:p>
            <a:pPr algn="l" rtl="0"/>
            <a:r>
              <a:rPr lang="en-ca" b="0" i="0" u="none" baseline="0" dirty="0"/>
              <a:t> (Click) the lower the remuneration sharing should be (e.g., 5% per transaction).</a:t>
            </a:r>
            <a:endParaRPr lang="en-ca" dirty="0"/>
          </a:p>
          <a:p>
            <a:endParaRPr lang="en-ca" dirty="0"/>
          </a:p>
          <a:p>
            <a:pPr algn="l" rtl="0"/>
            <a:r>
              <a:rPr lang="en-ca" b="0" i="0" u="none" baseline="0" dirty="0"/>
              <a:t>Versus</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45</a:t>
            </a:fld>
            <a:endParaRPr lang="en-ca"/>
          </a:p>
        </p:txBody>
      </p:sp>
    </p:spTree>
    <p:extLst>
      <p:ext uri="{BB962C8B-B14F-4D97-AF65-F5344CB8AC3E}">
        <p14:creationId xmlns:p14="http://schemas.microsoft.com/office/powerpoint/2010/main" val="2350485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Basic principles:</a:t>
            </a:r>
          </a:p>
          <a:p>
            <a:endParaRPr lang="en-ca" dirty="0"/>
          </a:p>
          <a:p>
            <a:pPr algn="l" rtl="0"/>
            <a:r>
              <a:rPr lang="en-ca" b="0" i="0" u="none" baseline="0" dirty="0"/>
              <a:t>(Click) The higher the monthly fees (e.g., $100 per month),</a:t>
            </a:r>
            <a:endParaRPr lang="en-ca" dirty="0"/>
          </a:p>
          <a:p>
            <a:endParaRPr lang="en-ca" dirty="0"/>
          </a:p>
          <a:p>
            <a:pPr algn="l" rtl="0"/>
            <a:r>
              <a:rPr lang="en-ca" b="0" i="0" u="none" baseline="0" dirty="0"/>
              <a:t> (Click) the lower the remuneration sharing should be (e.g. 30% per transaction).</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46</a:t>
            </a:fld>
            <a:endParaRPr lang="en-ca"/>
          </a:p>
        </p:txBody>
      </p:sp>
    </p:spTree>
    <p:extLst>
      <p:ext uri="{BB962C8B-B14F-4D97-AF65-F5344CB8AC3E}">
        <p14:creationId xmlns:p14="http://schemas.microsoft.com/office/powerpoint/2010/main" val="42167056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dirty="0"/>
              <a:t>To properly assess each agency’s service offerings, create a comparison table by revenue level:</a:t>
            </a:r>
            <a:endParaRPr lang="en-ca" dirty="0"/>
          </a:p>
          <a:p>
            <a:endParaRPr lang="en-ca" dirty="0"/>
          </a:p>
          <a:p>
            <a:pPr algn="l" rtl="0"/>
            <a:r>
              <a:rPr lang="en-ca" b="0" i="0" u="none" baseline="0" dirty="0"/>
              <a:t>It’s clear in this comparison table example that despite the higher monthly payment for Plan B, the offer is much more attractive to a junior broker.</a:t>
            </a:r>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47</a:t>
            </a:fld>
            <a:endParaRPr lang="en-ca"/>
          </a:p>
        </p:txBody>
      </p:sp>
    </p:spTree>
    <p:extLst>
      <p:ext uri="{BB962C8B-B14F-4D97-AF65-F5344CB8AC3E}">
        <p14:creationId xmlns:p14="http://schemas.microsoft.com/office/powerpoint/2010/main" val="3847473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ca" b="0" i="0" u="none" baseline="0"/>
              <a:t>Ask the following questions and adapt your questions to your target market and marketing plan.</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48</a:t>
            </a:fld>
            <a:endParaRPr lang="en-ca"/>
          </a:p>
        </p:txBody>
      </p:sp>
    </p:spTree>
    <p:extLst>
      <p:ext uri="{BB962C8B-B14F-4D97-AF65-F5344CB8AC3E}">
        <p14:creationId xmlns:p14="http://schemas.microsoft.com/office/powerpoint/2010/main" val="2567752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49</a:t>
            </a:fld>
            <a:endParaRPr lang="en-CA"/>
          </a:p>
        </p:txBody>
      </p:sp>
    </p:spTree>
    <p:extLst>
      <p:ext uri="{BB962C8B-B14F-4D97-AF65-F5344CB8AC3E}">
        <p14:creationId xmlns:p14="http://schemas.microsoft.com/office/powerpoint/2010/main" val="327160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a:r>
              <a:rPr lang="en-ca" b="0" i="0" u="none" baseline="0" dirty="0"/>
              <a:t>Making a business plan will provide a framework for your project:</a:t>
            </a:r>
            <a:endParaRPr lang="en-ca" dirty="0"/>
          </a:p>
          <a:p>
            <a:endParaRPr lang="en-ca" dirty="0"/>
          </a:p>
          <a:p>
            <a:pPr algn="l" rtl="0"/>
            <a:r>
              <a:rPr lang="en-ca" b="0" i="0" u="none" baseline="0" dirty="0"/>
              <a:t>First, it will allow you to see if your expectations are realistic and achievable. It’s better to lose money on paper than to take the plunge and lose everything as a result of poor planning. Don’t think that you’re different or that you’re immune to failure. Real estate brokerage is an extremely competitive field and the retention rate is very low.</a:t>
            </a:r>
          </a:p>
          <a:p>
            <a:endParaRPr lang="en-ca" dirty="0"/>
          </a:p>
          <a:p>
            <a:pPr algn="l" rtl="0"/>
            <a:r>
              <a:rPr lang="en-ca" b="0" i="0" u="none" baseline="0" dirty="0"/>
              <a:t>Second, writing down your goals and developing an action plan to achieve them is sure to increase your chances of success. Like a road map, it helps you reassess and change course when an obstacle arises so you can arrive at your destination as planned.</a:t>
            </a:r>
          </a:p>
          <a:p>
            <a:endParaRPr lang="en-ca" dirty="0"/>
          </a:p>
          <a:p>
            <a:pPr algn="l" rtl="0"/>
            <a:r>
              <a:rPr lang="en-ca" b="0" i="0" u="none" baseline="0" dirty="0"/>
              <a:t>Third, “</a:t>
            </a:r>
            <a:r>
              <a:rPr lang="en-ca" b="0" i="0" u="none" baseline="0" dirty="0" err="1"/>
              <a:t>Entreneurship</a:t>
            </a:r>
            <a:r>
              <a:rPr lang="en-ca" b="0" i="0" u="none" baseline="0" dirty="0"/>
              <a:t>”—with a capital E— is sure to have an impact on your home life. Your business will involve some sacrifices, whether financial or having to miss certain events and your business plan will help you to better communicate your intentions to your loved ones.</a:t>
            </a:r>
            <a:endParaRPr lang="en-ca" dirty="0"/>
          </a:p>
          <a:p>
            <a:endParaRPr lang="en-ca" dirty="0"/>
          </a:p>
          <a:p>
            <a:pPr algn="l" rtl="0"/>
            <a:r>
              <a:rPr lang="en-ca" b="0" i="0" u="none" baseline="0" dirty="0"/>
              <a:t>Fourth, your consistency and perseverance will be the key drivers of your success. And your success will benefit everyone. You will pay more taxes and spend more money. You may even hire employees.</a:t>
            </a:r>
          </a:p>
          <a:p>
            <a:endParaRPr lang="en-ca" dirty="0"/>
          </a:p>
          <a:p>
            <a:pPr algn="l" rtl="0"/>
            <a:r>
              <a:rPr lang="en-ca" b="0" i="0" u="none" baseline="0" dirty="0"/>
              <a:t>Without a plan, you might know what you want, but not know how to get it. This is by far the most important step in your journey to date!</a:t>
            </a:r>
            <a:endParaRPr lang="en-ca" dirty="0"/>
          </a:p>
          <a:p>
            <a:endParaRPr lang="en-ca" dirty="0"/>
          </a:p>
          <a:p>
            <a:pPr algn="l" rtl="0"/>
            <a:r>
              <a:rPr lang="en-ca" b="0" i="0" u="none" baseline="0" dirty="0"/>
              <a:t>Take advantage of this course to actually build a business of your own. It will come in handy when you’re licensed.</a:t>
            </a:r>
          </a:p>
          <a:p>
            <a:endParaRPr lang="en-ca" dirty="0"/>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a:t>
            </a:fld>
            <a:endParaRPr lang="en-ca"/>
          </a:p>
        </p:txBody>
      </p:sp>
    </p:spTree>
    <p:extLst>
      <p:ext uri="{BB962C8B-B14F-4D97-AF65-F5344CB8AC3E}">
        <p14:creationId xmlns:p14="http://schemas.microsoft.com/office/powerpoint/2010/main" val="1345869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50</a:t>
            </a:fld>
            <a:endParaRPr lang="en-CA"/>
          </a:p>
        </p:txBody>
      </p:sp>
    </p:spTree>
    <p:extLst>
      <p:ext uri="{BB962C8B-B14F-4D97-AF65-F5344CB8AC3E}">
        <p14:creationId xmlns:p14="http://schemas.microsoft.com/office/powerpoint/2010/main" val="1357758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51</a:t>
            </a:fld>
            <a:endParaRPr lang="en-CA"/>
          </a:p>
        </p:txBody>
      </p:sp>
    </p:spTree>
    <p:extLst>
      <p:ext uri="{BB962C8B-B14F-4D97-AF65-F5344CB8AC3E}">
        <p14:creationId xmlns:p14="http://schemas.microsoft.com/office/powerpoint/2010/main" val="3913699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We have just completed the longest and most important step—gathering information.</a:t>
            </a:r>
          </a:p>
          <a:p>
            <a:endParaRPr lang="en-ca" baseline="0" dirty="0"/>
          </a:p>
          <a:p>
            <a:pPr algn="l" rtl="0"/>
            <a:r>
              <a:rPr lang="en-ca" b="0" i="0" u="none" baseline="0" dirty="0"/>
              <a:t>Congratulations!</a:t>
            </a:r>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52</a:t>
            </a:fld>
            <a:endParaRPr lang="en-ca"/>
          </a:p>
        </p:txBody>
      </p:sp>
    </p:spTree>
    <p:extLst>
      <p:ext uri="{BB962C8B-B14F-4D97-AF65-F5344CB8AC3E}">
        <p14:creationId xmlns:p14="http://schemas.microsoft.com/office/powerpoint/2010/main" val="240698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sz="800" b="0" i="0" u="none" baseline="0" dirty="0"/>
              <a:t>You have completed your </a:t>
            </a:r>
          </a:p>
          <a:p>
            <a:endParaRPr lang="en-ca" sz="800" dirty="0"/>
          </a:p>
          <a:p>
            <a:pPr algn="l" rtl="0"/>
            <a:r>
              <a:rPr lang="en-ca" sz="800" b="0" i="0" u="none" baseline="0" dirty="0"/>
              <a:t>market research</a:t>
            </a:r>
          </a:p>
          <a:p>
            <a:pPr algn="l" rtl="0"/>
            <a:r>
              <a:rPr lang="en-ca" sz="800" b="0" i="0" u="none" baseline="0" dirty="0"/>
              <a:t>and</a:t>
            </a:r>
            <a:endParaRPr lang="en-ca" sz="800" dirty="0"/>
          </a:p>
          <a:p>
            <a:pPr algn="l" rtl="0"/>
            <a:r>
              <a:rPr lang="en-ca" sz="800" b="0" i="0" u="none" baseline="0" dirty="0"/>
              <a:t>your marketing plan</a:t>
            </a:r>
          </a:p>
          <a:p>
            <a:endParaRPr lang="en-ca" sz="800" dirty="0"/>
          </a:p>
          <a:p>
            <a:pPr algn="l" rtl="0"/>
            <a:r>
              <a:rPr lang="en-ca" sz="800" b="0" i="0" u="none" baseline="0" dirty="0"/>
              <a:t>To establish your operations and finance plan, you must now move on to step 2, which is…</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53</a:t>
            </a:fld>
            <a:endParaRPr lang="en-ca"/>
          </a:p>
        </p:txBody>
      </p:sp>
    </p:spTree>
    <p:extLst>
      <p:ext uri="{BB962C8B-B14F-4D97-AF65-F5344CB8AC3E}">
        <p14:creationId xmlns:p14="http://schemas.microsoft.com/office/powerpoint/2010/main" val="19600577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Identifying financial and business needs</a:t>
            </a:r>
          </a:p>
          <a:p>
            <a:endParaRPr lang="en-ca" baseline="0" dirty="0"/>
          </a:p>
          <a:p>
            <a:pPr algn="l" rtl="0"/>
            <a:r>
              <a:rPr lang="en-ca" b="0" i="0" u="none" baseline="0" dirty="0"/>
              <a:t>Continue this work using …</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54</a:t>
            </a:fld>
            <a:endParaRPr lang="en-ca"/>
          </a:p>
        </p:txBody>
      </p:sp>
    </p:spTree>
    <p:extLst>
      <p:ext uri="{BB962C8B-B14F-4D97-AF65-F5344CB8AC3E}">
        <p14:creationId xmlns:p14="http://schemas.microsoft.com/office/powerpoint/2010/main" val="19109777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Header Placeholder 3"/>
          <p:cNvSpPr>
            <a:spLocks noGrp="1"/>
          </p:cNvSpPr>
          <p:nvPr>
            <p:ph type="hdr" sz="quarter"/>
          </p:nvPr>
        </p:nvSpPr>
        <p:spPr/>
        <p:txBody>
          <a:bodyPr/>
          <a:lstStyle/>
          <a:p>
            <a:pPr>
              <a:defRPr/>
            </a:pPr>
            <a:endParaRPr lang="en-CA"/>
          </a:p>
        </p:txBody>
      </p:sp>
      <p:sp>
        <p:nvSpPr>
          <p:cNvPr id="5" name="Date Placeholder 4"/>
          <p:cNvSpPr>
            <a:spLocks noGrp="1"/>
          </p:cNvSpPr>
          <p:nvPr>
            <p:ph type="dt" idx="1"/>
          </p:nvPr>
        </p:nvSpPr>
        <p:spPr/>
        <p:txBody>
          <a:bodyPr/>
          <a:lstStyle/>
          <a:p>
            <a:pPr>
              <a:defRPr/>
            </a:pPr>
            <a:r>
              <a:rPr lang="fr-FR"/>
              <a:t>CA 15 74.6</a:t>
            </a:r>
            <a:endParaRPr lang="en-CA"/>
          </a:p>
        </p:txBody>
      </p:sp>
      <p:sp>
        <p:nvSpPr>
          <p:cNvPr id="6" name="Footer Placeholder 5"/>
          <p:cNvSpPr>
            <a:spLocks noGrp="1"/>
          </p:cNvSpPr>
          <p:nvPr>
            <p:ph type="ftr" sz="quarter" idx="4"/>
          </p:nvPr>
        </p:nvSpPr>
        <p:spPr/>
        <p:txBody>
          <a:bodyPr/>
          <a:lstStyle/>
          <a:p>
            <a:pPr>
              <a:defRPr/>
            </a:pPr>
            <a:endParaRPr lang="en-CA"/>
          </a:p>
        </p:txBody>
      </p:sp>
      <p:sp>
        <p:nvSpPr>
          <p:cNvPr id="7" name="Slide Number Placeholder 6"/>
          <p:cNvSpPr>
            <a:spLocks noGrp="1"/>
          </p:cNvSpPr>
          <p:nvPr>
            <p:ph type="sldNum" sz="quarter" idx="5"/>
          </p:nvPr>
        </p:nvSpPr>
        <p:spPr/>
        <p:txBody>
          <a:bodyPr/>
          <a:lstStyle/>
          <a:p>
            <a:pPr>
              <a:defRPr/>
            </a:pPr>
            <a:fld id="{996104A9-8ABF-4953-ABBF-C95141B1AA04}" type="slidenum">
              <a:rPr lang="en-CA" smtClean="0"/>
              <a:pPr>
                <a:defRPr/>
              </a:pPr>
              <a:t>55</a:t>
            </a:fld>
            <a:endParaRPr lang="en-CA"/>
          </a:p>
        </p:txBody>
      </p:sp>
    </p:spTree>
    <p:extLst>
      <p:ext uri="{BB962C8B-B14F-4D97-AF65-F5344CB8AC3E}">
        <p14:creationId xmlns:p14="http://schemas.microsoft.com/office/powerpoint/2010/main" val="206317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l" rtl="0"/>
            <a:r>
              <a:rPr lang="en-ca" b="0" i="0" u="none" baseline="0" dirty="0"/>
              <a:t>While writing your business plan, always keep the following method in mind to make sure your plan is realistic and achievable.</a:t>
            </a:r>
          </a:p>
          <a:p>
            <a:endParaRPr lang="en-ca" dirty="0"/>
          </a:p>
          <a:p>
            <a:pPr algn="l" rtl="0"/>
            <a:r>
              <a:rPr lang="en-ca" b="0" i="0" u="none" baseline="0" dirty="0"/>
              <a:t>First, your goals must be specific. For example, I want to make five sales, or I want to earn $20,000.</a:t>
            </a:r>
          </a:p>
          <a:p>
            <a:endParaRPr lang="en-ca" dirty="0"/>
          </a:p>
          <a:p>
            <a:pPr algn="l" rtl="0"/>
            <a:r>
              <a:rPr lang="en-ca" b="0" i="0" u="none" baseline="0" dirty="0"/>
              <a:t>Second, your goals must be measurable. Being your office’s top seller, for example, is not measurable. However, if you know that the current top seller sells 250 houses per year, you can target 260 houses as your sales goal for the year.</a:t>
            </a:r>
          </a:p>
          <a:p>
            <a:endParaRPr lang="en-ca" dirty="0"/>
          </a:p>
          <a:p>
            <a:pPr algn="l" rtl="0"/>
            <a:r>
              <a:rPr lang="en-ca" b="0" i="0" u="none" baseline="0" dirty="0"/>
              <a:t>Third, your goals must be attainable. For example, if only 20 homes sold in the area where you want to work and you want to sell 30 homes this year in the same area, your goal is unattainable.</a:t>
            </a:r>
          </a:p>
          <a:p>
            <a:endParaRPr lang="en-ca" dirty="0"/>
          </a:p>
          <a:p>
            <a:pPr algn="l" rtl="0"/>
            <a:r>
              <a:rPr lang="en-ca" b="0" i="0" u="none" baseline="0" dirty="0"/>
              <a:t>Fourth, your goals must be realistic. Based on your experience, ask yourself if you can realistically achieve your goals.</a:t>
            </a:r>
            <a:endParaRPr lang="en-ca" dirty="0"/>
          </a:p>
          <a:p>
            <a:endParaRPr lang="en-ca" dirty="0"/>
          </a:p>
          <a:p>
            <a:pPr algn="l" rtl="0"/>
            <a:r>
              <a:rPr lang="en-ca" b="0" i="0" u="none" baseline="0" dirty="0"/>
              <a:t>And fifth, your goals must be set in time.</a:t>
            </a:r>
          </a:p>
          <a:p>
            <a:endParaRPr lang="en-ca" dirty="0"/>
          </a:p>
          <a:p>
            <a:pPr algn="l" rtl="0"/>
            <a:r>
              <a:rPr lang="en-ca" b="0" i="0" u="none" baseline="0" dirty="0"/>
              <a:t>The SMART method helps you develop a business plan that will propel you toward your goal, one success at a time.</a:t>
            </a:r>
          </a:p>
          <a:p>
            <a:endParaRPr lang="en-ca"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6</a:t>
            </a:fld>
            <a:endParaRPr lang="en-ca"/>
          </a:p>
        </p:txBody>
      </p:sp>
    </p:spTree>
    <p:extLst>
      <p:ext uri="{BB962C8B-B14F-4D97-AF65-F5344CB8AC3E}">
        <p14:creationId xmlns:p14="http://schemas.microsoft.com/office/powerpoint/2010/main" val="159691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rtl="0"/>
            <a:r>
              <a:rPr lang="en-ca" b="0" i="0" u="none" baseline="0" dirty="0"/>
              <a:t>Your business plan must include several components. However, it’s important to keep it as simple as possible since you will ultimately need to “put it into action.”</a:t>
            </a:r>
          </a:p>
          <a:p>
            <a:endParaRPr lang="en-ca" b="0" dirty="0"/>
          </a:p>
          <a:p>
            <a:pPr algn="l" rtl="0"/>
            <a:r>
              <a:rPr lang="en-ca" b="0" i="0" u="none" baseline="0" dirty="0"/>
              <a:t>A complete business plan should take 30–40 hours to complete as it requires some research and a lot of thought. Think about it, you’re “visualizing” the success of your future business! Set aside an hour a day. Break down your approach and take action! It will pay off in the end!</a:t>
            </a:r>
          </a:p>
          <a:p>
            <a:endParaRPr lang="en-ca" b="0" dirty="0"/>
          </a:p>
          <a:p>
            <a:pPr algn="l" rtl="0"/>
            <a:r>
              <a:rPr lang="en-ca" b="1" i="0" u="none" baseline="0" dirty="0"/>
              <a:t>Let’s take some time to go over the various components of a business plan. There’s no need worry at this point. The next few slides will cover the process in detail, step by step.</a:t>
            </a:r>
          </a:p>
          <a:p>
            <a:endParaRPr lang="en-ca" b="1" dirty="0"/>
          </a:p>
          <a:p>
            <a:pPr algn="l" rtl="0"/>
            <a:r>
              <a:rPr lang="en-ca" b="1" i="0" u="none" baseline="0" dirty="0"/>
              <a:t>Company Overview</a:t>
            </a:r>
          </a:p>
          <a:p>
            <a:endParaRPr lang="en-ca" dirty="0"/>
          </a:p>
          <a:p>
            <a:pPr algn="l" rtl="0"/>
            <a:r>
              <a:rPr lang="en-ca" b="0" i="0" u="none" baseline="0" dirty="0"/>
              <a:t>To start, it’s important to describe your business plan, including your clients, your area of activity, what you sell and your growth plan. It’s also important to explain why clients should buy your products or retain your services. What sets you apart from your competition?</a:t>
            </a:r>
          </a:p>
          <a:p>
            <a:endParaRPr lang="en-ca" dirty="0"/>
          </a:p>
          <a:p>
            <a:pPr algn="l" rtl="0"/>
            <a:r>
              <a:rPr lang="en-ca" b="0" i="0" u="none" baseline="0" dirty="0"/>
              <a:t>This overview should ideally be as simple as possible. You should also be able to describe your company in a single sentence—your mission statement and values.</a:t>
            </a:r>
          </a:p>
          <a:p>
            <a:endParaRPr lang="en-ca" dirty="0"/>
          </a:p>
          <a:p>
            <a:pPr algn="l" rtl="0"/>
            <a:r>
              <a:rPr lang="en-ca" b="1" i="0" u="none" baseline="0" dirty="0"/>
              <a:t>Market Research</a:t>
            </a:r>
          </a:p>
          <a:p>
            <a:endParaRPr lang="en-ca" dirty="0"/>
          </a:p>
          <a:p>
            <a:pPr algn="l" rtl="0"/>
            <a:r>
              <a:rPr lang="en-ca" b="0" i="0" u="none" baseline="0" dirty="0"/>
              <a:t>Market research is a crucial step in your business as it identifies opportunities for success. It tells you if your project is “Attainable”…</a:t>
            </a:r>
          </a:p>
          <a:p>
            <a:endParaRPr lang="en-ca" dirty="0"/>
          </a:p>
          <a:p>
            <a:pPr algn="l" rtl="0"/>
            <a:r>
              <a:rPr lang="en-ca" b="0" i="0" u="none" baseline="0" dirty="0"/>
              <a:t>To effectively conduct your research, you will need to gather data about your target market, including client demographics and information on competitors, as well as information about the distribution methods you want to use. It’s important to talk to potential clients, suppliers, partners, etc., then analyze the data you’ve gathered.</a:t>
            </a:r>
          </a:p>
          <a:p>
            <a:endParaRPr lang="en-ca" dirty="0"/>
          </a:p>
          <a:p>
            <a:pPr algn="l" rtl="0"/>
            <a:r>
              <a:rPr lang="en-ca" b="0" i="0" u="none" baseline="0" dirty="0"/>
              <a:t>Good market research generally includes an analysis of the following:</a:t>
            </a:r>
          </a:p>
          <a:p>
            <a:pPr marL="171450" indent="-171450" algn="l" rtl="0">
              <a:buFont typeface="Arial" panose="020B0604020202020204" pitchFamily="34" charset="0"/>
              <a:buChar char="•"/>
            </a:pPr>
            <a:r>
              <a:rPr lang="en-ca" b="0" i="0" u="none" baseline="0" dirty="0"/>
              <a:t>Target territory</a:t>
            </a:r>
          </a:p>
          <a:p>
            <a:pPr marL="171450" indent="-171450" algn="l" rtl="0">
              <a:buFont typeface="Arial" panose="020B0604020202020204" pitchFamily="34" charset="0"/>
              <a:buChar char="•"/>
            </a:pPr>
            <a:r>
              <a:rPr lang="en-ca" b="0" i="0" u="none" baseline="0" dirty="0"/>
              <a:t>Target clientele</a:t>
            </a:r>
          </a:p>
          <a:p>
            <a:pPr marL="171450" indent="-171450" algn="l" rtl="0">
              <a:buFont typeface="Arial" panose="020B0604020202020204" pitchFamily="34" charset="0"/>
              <a:buChar char="•"/>
            </a:pPr>
            <a:r>
              <a:rPr lang="en-ca" b="0" i="0" u="none" baseline="0" dirty="0"/>
              <a:t>Prospective clients</a:t>
            </a:r>
          </a:p>
          <a:p>
            <a:pPr marL="171450" indent="-171450" algn="l" rtl="0">
              <a:buFont typeface="Arial" panose="020B0604020202020204" pitchFamily="34" charset="0"/>
              <a:buChar char="•"/>
            </a:pPr>
            <a:r>
              <a:rPr lang="en-ca" b="0" i="0" u="none" baseline="0" dirty="0"/>
              <a:t>Competitors</a:t>
            </a:r>
          </a:p>
          <a:p>
            <a:pPr marL="171450" indent="-171450" algn="l" rtl="0">
              <a:buFont typeface="Arial" panose="020B0604020202020204" pitchFamily="34" charset="0"/>
              <a:buChar char="•"/>
            </a:pPr>
            <a:r>
              <a:rPr lang="en-ca" b="0" i="0" u="none" baseline="0" dirty="0"/>
              <a:t>Competitive edge</a:t>
            </a:r>
          </a:p>
          <a:p>
            <a:endParaRPr lang="en-ca" dirty="0"/>
          </a:p>
          <a:p>
            <a:pPr algn="l" rtl="0"/>
            <a:r>
              <a:rPr lang="en-ca" b="0" i="0" u="none" baseline="0" dirty="0"/>
              <a:t>Once your research is complete, you’ll be able to estimate your business’s market share and revenue for the first year of operation, devise a marketing strategy and plan your budget.</a:t>
            </a:r>
          </a:p>
          <a:p>
            <a:endParaRPr lang="en-ca" dirty="0"/>
          </a:p>
          <a:p>
            <a:pPr algn="l" rtl="0"/>
            <a:r>
              <a:rPr lang="en-ca" b="1" i="0" u="none" baseline="0" dirty="0"/>
              <a:t>Marketing Plan</a:t>
            </a:r>
          </a:p>
          <a:p>
            <a:endParaRPr lang="en-ca" dirty="0"/>
          </a:p>
          <a:p>
            <a:pPr algn="l" rtl="0"/>
            <a:r>
              <a:rPr lang="en-ca" b="0" i="0" u="none" baseline="0" dirty="0"/>
              <a:t>The marketing plan consolidates the marketing activities for a given period. </a:t>
            </a:r>
          </a:p>
          <a:p>
            <a:endParaRPr lang="en-ca" dirty="0"/>
          </a:p>
          <a:p>
            <a:pPr algn="l" rtl="0"/>
            <a:r>
              <a:rPr lang="en-ca" b="0" i="0" u="none" baseline="0" dirty="0"/>
              <a:t>To be effective, your plan must be based on the results of prior market research. It must also show in detail how you will reach your target clientele and convince them to buy your product or use your service.</a:t>
            </a:r>
          </a:p>
          <a:p>
            <a:endParaRPr lang="en-ca" dirty="0"/>
          </a:p>
          <a:p>
            <a:pPr algn="l" rtl="0"/>
            <a:r>
              <a:rPr lang="en-ca" b="0" i="0" u="none" baseline="0" dirty="0"/>
              <a:t>A good marketing plan includes:</a:t>
            </a:r>
          </a:p>
          <a:p>
            <a:pPr marL="171450" indent="-171450" algn="l" rtl="0">
              <a:buFont typeface="Arial" panose="020B0604020202020204" pitchFamily="34" charset="0"/>
              <a:buChar char="•"/>
            </a:pPr>
            <a:r>
              <a:rPr lang="en-ca" b="0" i="0" u="none" baseline="0" dirty="0"/>
              <a:t>The service—its strengths and weaknesses, as well as the opportunities and risks  inherent to launch</a:t>
            </a:r>
          </a:p>
          <a:p>
            <a:pPr marL="171450" indent="-171450" algn="l" rtl="0">
              <a:buFont typeface="Arial" panose="020B0604020202020204" pitchFamily="34" charset="0"/>
              <a:buChar char="•"/>
            </a:pPr>
            <a:r>
              <a:rPr lang="en-ca" b="0" i="0" u="none" baseline="0" dirty="0"/>
              <a:t>Your remuneration rate</a:t>
            </a:r>
            <a:endParaRPr lang="en-ca" dirty="0"/>
          </a:p>
          <a:p>
            <a:pPr marL="171450" indent="-171450" algn="l" rtl="0">
              <a:buFont typeface="Arial" panose="020B0604020202020204" pitchFamily="34" charset="0"/>
              <a:buChar char="•"/>
            </a:pPr>
            <a:r>
              <a:rPr lang="en-ca" b="0" i="0" u="none" baseline="0" dirty="0"/>
              <a:t>Your target market</a:t>
            </a:r>
          </a:p>
          <a:p>
            <a:pPr marL="171450" indent="-171450" algn="l" rtl="0">
              <a:buFont typeface="Arial" panose="020B0604020202020204" pitchFamily="34" charset="0"/>
              <a:buChar char="•"/>
            </a:pPr>
            <a:r>
              <a:rPr lang="en-ca" b="0" i="0" u="none" baseline="0" dirty="0"/>
              <a:t>Competitors</a:t>
            </a:r>
          </a:p>
          <a:p>
            <a:pPr marL="171450" indent="-171450" algn="l" rtl="0">
              <a:buFont typeface="Arial" panose="020B0604020202020204" pitchFamily="34" charset="0"/>
              <a:buChar char="•"/>
            </a:pPr>
            <a:r>
              <a:rPr lang="en-ca" b="0" i="0" u="none" baseline="0" dirty="0"/>
              <a:t>Distribution network</a:t>
            </a:r>
          </a:p>
          <a:p>
            <a:pPr marL="171450" indent="-171450" algn="l" rtl="0">
              <a:buFont typeface="Arial" panose="020B0604020202020204" pitchFamily="34" charset="0"/>
              <a:buChar char="•"/>
            </a:pPr>
            <a:r>
              <a:rPr lang="en-ca" b="0" i="0" u="none" baseline="0" dirty="0"/>
              <a:t>Promotion and advertising activities and costs</a:t>
            </a:r>
          </a:p>
          <a:p>
            <a:pPr marL="171450" indent="-171450" algn="l" rtl="0">
              <a:buFont typeface="Arial" panose="020B0604020202020204" pitchFamily="34" charset="0"/>
              <a:buChar char="•"/>
            </a:pPr>
            <a:r>
              <a:rPr lang="en-ca" b="0" i="0" u="none" baseline="0" dirty="0"/>
              <a:t>Budget and forecasts (both financial and with respect to expansion)</a:t>
            </a:r>
          </a:p>
          <a:p>
            <a:endParaRPr lang="en-ca" dirty="0"/>
          </a:p>
          <a:p>
            <a:pPr algn="l" rtl="0"/>
            <a:r>
              <a:rPr lang="en-ca" b="1" i="0" u="none" baseline="0" dirty="0"/>
              <a:t>Operations Plan</a:t>
            </a:r>
          </a:p>
          <a:p>
            <a:endParaRPr lang="en-ca" dirty="0"/>
          </a:p>
          <a:p>
            <a:pPr algn="l" rtl="0"/>
            <a:r>
              <a:rPr lang="en-ca" b="0" i="0" u="none" baseline="0" dirty="0"/>
              <a:t>The operations plan helps define your business goals and how you will achieve them. This part of your business plan allows you  to organize your marketing plan to a certain extent and confirm that your project is indeed realistic.</a:t>
            </a: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Your operations plan should include such day-to-day operational details as physical facilities, governance structure, accountability, material and technical requirements, etc. It can also include a three- to five-year timeline of actions to undertake to achieve your business goals.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u="none" baseline="0" dirty="0"/>
              <a:t>You can also include additional details, such as accounting software, the network of resources you can refer to as needed (advertising agency, partners, mentors, etc.), required permits and authorizations, agreements to be entered into and any other information that may apply to your project.</a:t>
            </a:r>
          </a:p>
          <a:p>
            <a:endParaRPr lang="en-ca" dirty="0"/>
          </a:p>
          <a:p>
            <a:pPr algn="l" rtl="0"/>
            <a:r>
              <a:rPr lang="en-ca" b="1" i="0" u="none" baseline="0" dirty="0"/>
              <a:t>Financial Plan</a:t>
            </a:r>
          </a:p>
          <a:p>
            <a:endParaRPr lang="en-ca" dirty="0"/>
          </a:p>
          <a:p>
            <a:pPr algn="l" rtl="0"/>
            <a:r>
              <a:rPr lang="en-ca" b="0" i="0" u="none" baseline="0" dirty="0"/>
              <a:t>The financial plan must show the cost of your project and demonstrate its cost effectiveness. This exercise will allow you to determine which financing method is most appropriate for your situation: </a:t>
            </a:r>
            <a:endParaRPr lang="en-ca" dirty="0"/>
          </a:p>
          <a:p>
            <a:pPr marL="171450" indent="-171450" algn="l" rtl="0">
              <a:buFont typeface="Arial" panose="020B0604020202020204" pitchFamily="34" charset="0"/>
              <a:buChar char="•"/>
            </a:pPr>
            <a:r>
              <a:rPr lang="en-ca" b="0" i="0" u="none" baseline="0" dirty="0"/>
              <a:t>Capital contributions (your savings)</a:t>
            </a:r>
            <a:endParaRPr lang="en-ca" dirty="0"/>
          </a:p>
          <a:p>
            <a:pPr marL="171450" indent="-171450" algn="l" rtl="0">
              <a:buFont typeface="Arial" panose="020B0604020202020204" pitchFamily="34" charset="0"/>
              <a:buChar char="•"/>
            </a:pPr>
            <a:r>
              <a:rPr lang="en-ca" b="0" i="0" u="none" baseline="0" dirty="0"/>
              <a:t>Line of credit</a:t>
            </a:r>
            <a:endParaRPr lang="en-ca" dirty="0"/>
          </a:p>
          <a:p>
            <a:pPr marL="171450" indent="-171450" algn="l" rtl="0">
              <a:buFont typeface="Arial" panose="020B0604020202020204" pitchFamily="34" charset="0"/>
              <a:buChar char="•"/>
            </a:pPr>
            <a:r>
              <a:rPr lang="en-ca" b="0" i="0" u="none" baseline="0" dirty="0"/>
              <a:t>Part-time job</a:t>
            </a:r>
            <a:endParaRPr lang="en-ca" dirty="0"/>
          </a:p>
          <a:p>
            <a:pPr marL="171450" indent="-171450" algn="l" rtl="0">
              <a:buFont typeface="Arial" panose="020B0604020202020204" pitchFamily="34" charset="0"/>
              <a:buChar char="•"/>
            </a:pPr>
            <a:r>
              <a:rPr lang="en-ca" b="0" i="0" u="none" baseline="0" dirty="0"/>
              <a:t>Etc.</a:t>
            </a:r>
          </a:p>
          <a:p>
            <a:endParaRPr lang="en-ca" dirty="0"/>
          </a:p>
          <a:p>
            <a:pPr algn="l" rtl="0"/>
            <a:r>
              <a:rPr lang="en-ca" b="0" i="0" u="none" baseline="0" dirty="0"/>
              <a:t>This plan generally includes an overview of your personal finances, as well as the cost of your project and the amount set aside to finance it (start-up needs and financing sources). </a:t>
            </a:r>
          </a:p>
          <a:p>
            <a:endParaRPr lang="en-ca" dirty="0"/>
          </a:p>
          <a:p>
            <a:pPr algn="l" rtl="0"/>
            <a:r>
              <a:rPr lang="en-ca" b="0" i="0" u="none" baseline="0" dirty="0"/>
              <a:t>Ideally, it also includes various scenarios (optimistic, pessimistic and probable), a business case and realistic financial statements for a three- to five-year period.</a:t>
            </a:r>
          </a:p>
          <a:p>
            <a:endParaRPr lang="en-ca" dirty="0"/>
          </a:p>
          <a:p>
            <a:pPr algn="l" rtl="0"/>
            <a:r>
              <a:rPr lang="en-ca" sz="800" b="0" i="0" u="none" baseline="0" dirty="0"/>
              <a:t>Source: https://www2.gouv.qc.ca/entreprises/portail/quebec/trousse?lang=fr&amp;g=trousse&amp;sg=&amp;t=&amp;e=557954595:3129796225</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7</a:t>
            </a:fld>
            <a:endParaRPr lang="en-ca"/>
          </a:p>
        </p:txBody>
      </p:sp>
    </p:spTree>
    <p:extLst>
      <p:ext uri="{BB962C8B-B14F-4D97-AF65-F5344CB8AC3E}">
        <p14:creationId xmlns:p14="http://schemas.microsoft.com/office/powerpoint/2010/main" val="81305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There are four steps to writing your business plan:</a:t>
            </a:r>
            <a:endParaRPr lang="en-ca" dirty="0"/>
          </a:p>
          <a:p>
            <a:endParaRPr lang="en-ca" dirty="0"/>
          </a:p>
          <a:p>
            <a:pPr algn="l" rtl="0"/>
            <a:r>
              <a:rPr lang="en-ca" b="0" i="0" u="none" baseline="0" dirty="0"/>
              <a:t>Step one: Gathering information.</a:t>
            </a:r>
            <a:endParaRPr lang="en-ca" dirty="0"/>
          </a:p>
          <a:p>
            <a:endParaRPr lang="en-ca" dirty="0"/>
          </a:p>
          <a:p>
            <a:pPr algn="l" rtl="0"/>
            <a:r>
              <a:rPr lang="en-ca" b="0" i="0" u="none" baseline="0" dirty="0"/>
              <a:t>This step allows you to pinpoint the niche (or segment of the market) you want to cultivate. From there, you can evaluate the market that applies to this subset, develop your marketing plan and “shop around” for your agency.</a:t>
            </a:r>
          </a:p>
          <a:p>
            <a:endParaRPr lang="en-ca" dirty="0"/>
          </a:p>
          <a:p>
            <a:pPr algn="l" rtl="0"/>
            <a:r>
              <a:rPr lang="en-ca" b="0" i="0" u="none" baseline="0" dirty="0"/>
              <a:t>Step two: Let’s talk budget (or spending plan). Your personal budget and your business budget.</a:t>
            </a:r>
          </a:p>
          <a:p>
            <a:endParaRPr lang="en-ca" dirty="0"/>
          </a:p>
          <a:p>
            <a:pPr algn="l" rtl="0"/>
            <a:r>
              <a:rPr lang="en-ca" b="0" i="0" u="none" baseline="0" dirty="0"/>
              <a:t>Step three: Ask yourself what concrete actions you’ll take to succeed.</a:t>
            </a:r>
            <a:endParaRPr lang="en-ca" baseline="0" dirty="0"/>
          </a:p>
          <a:p>
            <a:endParaRPr lang="en-ca" baseline="0" dirty="0"/>
          </a:p>
          <a:p>
            <a:pPr algn="l" rtl="0"/>
            <a:r>
              <a:rPr lang="en-ca" b="0" i="0" u="none" baseline="0" dirty="0"/>
              <a:t>And last, step four: Ask yourself how you’ll pay for everything.</a:t>
            </a:r>
          </a:p>
          <a:p>
            <a:endParaRPr lang="en-ca" baseline="0" dirty="0"/>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dirty="0"/>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8</a:t>
            </a:fld>
            <a:endParaRPr lang="en-ca"/>
          </a:p>
        </p:txBody>
      </p:sp>
    </p:spTree>
    <p:extLst>
      <p:ext uri="{BB962C8B-B14F-4D97-AF65-F5344CB8AC3E}">
        <p14:creationId xmlns:p14="http://schemas.microsoft.com/office/powerpoint/2010/main" val="1803698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ca" b="0" i="0" u="none" baseline="0" dirty="0"/>
              <a:t>Before we get started, I suggest the following methodology:</a:t>
            </a:r>
            <a:endParaRPr lang="en-ca" dirty="0"/>
          </a:p>
          <a:p>
            <a:endParaRPr lang="en-ca" baseline="0" dirty="0"/>
          </a:p>
          <a:p>
            <a:pPr algn="l" rtl="0"/>
            <a:r>
              <a:rPr lang="en-ca" b="0" i="0" u="none" baseline="0" dirty="0"/>
              <a:t>I’ll explain each step and follow with a practical example. </a:t>
            </a:r>
          </a:p>
          <a:p>
            <a:endParaRPr lang="en-ca" baseline="0" dirty="0"/>
          </a:p>
          <a:p>
            <a:pPr algn="l" rtl="0"/>
            <a:r>
              <a:rPr lang="en-ca" b="0" i="0" u="none" baseline="0" dirty="0"/>
              <a:t>The reference documents contain downloadable worksheets that you can use to gather information and ultimately, guide you through the steps of writing your own business plan.</a:t>
            </a:r>
          </a:p>
          <a:p>
            <a:endParaRPr lang="en-ca" baseline="0" dirty="0"/>
          </a:p>
          <a:p>
            <a:pPr algn="l" rtl="0"/>
            <a:r>
              <a:rPr lang="en-ca" b="0" i="0" u="none" baseline="0" dirty="0"/>
              <a:t>Let’s get started!</a:t>
            </a:r>
          </a:p>
        </p:txBody>
      </p:sp>
      <p:sp>
        <p:nvSpPr>
          <p:cNvPr id="4" name="Header Placeholder 3"/>
          <p:cNvSpPr>
            <a:spLocks noGrp="1"/>
          </p:cNvSpPr>
          <p:nvPr>
            <p:ph type="hdr" sz="quarter"/>
          </p:nvPr>
        </p:nvSpPr>
        <p:spPr/>
        <p:txBody>
          <a:bodyPr/>
          <a:lstStyle/>
          <a:p>
            <a:pPr algn="l" rtl="0">
              <a:defRPr/>
            </a:pPr>
            <a:endParaRPr lang="en-ca"/>
          </a:p>
        </p:txBody>
      </p:sp>
      <p:sp>
        <p:nvSpPr>
          <p:cNvPr id="5" name="Date Placeholder 4"/>
          <p:cNvSpPr>
            <a:spLocks noGrp="1"/>
          </p:cNvSpPr>
          <p:nvPr>
            <p:ph type="dt" idx="1"/>
          </p:nvPr>
        </p:nvSpPr>
        <p:spPr/>
        <p:txBody>
          <a:bodyPr/>
          <a:lstStyle/>
          <a:p>
            <a:pPr algn="l" rtl="0">
              <a:defRPr/>
            </a:pPr>
            <a:r>
              <a:rPr lang="en-ca" b="0" i="0" u="none" baseline="0"/>
              <a:t>CA 15 74.6</a:t>
            </a:r>
            <a:endParaRPr lang="en-ca"/>
          </a:p>
        </p:txBody>
      </p:sp>
      <p:sp>
        <p:nvSpPr>
          <p:cNvPr id="6" name="Footer Placeholder 5"/>
          <p:cNvSpPr>
            <a:spLocks noGrp="1"/>
          </p:cNvSpPr>
          <p:nvPr>
            <p:ph type="ftr" sz="quarter" idx="4"/>
          </p:nvPr>
        </p:nvSpPr>
        <p:spPr/>
        <p:txBody>
          <a:bodyPr/>
          <a:lstStyle/>
          <a:p>
            <a:pPr algn="l" rtl="0">
              <a:defRPr/>
            </a:pPr>
            <a:endParaRPr lang="en-ca"/>
          </a:p>
        </p:txBody>
      </p:sp>
      <p:sp>
        <p:nvSpPr>
          <p:cNvPr id="7" name="Slide Number Placeholder 6"/>
          <p:cNvSpPr>
            <a:spLocks noGrp="1"/>
          </p:cNvSpPr>
          <p:nvPr>
            <p:ph type="sldNum" sz="quarter" idx="5"/>
          </p:nvPr>
        </p:nvSpPr>
        <p:spPr/>
        <p:txBody>
          <a:bodyPr/>
          <a:lstStyle/>
          <a:p>
            <a:pPr algn="l" rtl="0">
              <a:defRPr/>
            </a:pPr>
            <a:fld id="{996104A9-8ABF-4953-ABBF-C95141B1AA04}" type="slidenum">
              <a:rPr/>
              <a:pPr>
                <a:defRPr/>
              </a:pPr>
              <a:t>9</a:t>
            </a:fld>
            <a:endParaRPr lang="en-ca"/>
          </a:p>
        </p:txBody>
      </p:sp>
    </p:spTree>
    <p:extLst>
      <p:ext uri="{BB962C8B-B14F-4D97-AF65-F5344CB8AC3E}">
        <p14:creationId xmlns:p14="http://schemas.microsoft.com/office/powerpoint/2010/main" val="2683413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04761" y="2103443"/>
            <a:ext cx="10784115" cy="2316161"/>
          </a:xfrm>
        </p:spPr>
        <p:txBody>
          <a:bodyPr>
            <a:noAutofit/>
          </a:bodyPr>
          <a:lstStyle>
            <a:lvl1pPr algn="l">
              <a:defRPr sz="4800" b="1" spc="-150">
                <a:solidFill>
                  <a:srgbClr val="FFFFFF"/>
                </a:solidFill>
                <a:latin typeface="Arial"/>
                <a:cs typeface="Arial"/>
              </a:defRPr>
            </a:lvl1pPr>
          </a:lstStyle>
          <a:p>
            <a:r>
              <a:rPr lang="fr-FR"/>
              <a:t>Modifiez le style du titre</a:t>
            </a:r>
            <a:endParaRPr lang="en-US" dirty="0"/>
          </a:p>
        </p:txBody>
      </p:sp>
      <p:sp>
        <p:nvSpPr>
          <p:cNvPr id="13" name="Footer Placeholder 4"/>
          <p:cNvSpPr>
            <a:spLocks noGrp="1"/>
          </p:cNvSpPr>
          <p:nvPr>
            <p:ph type="ftr" sz="quarter" idx="3"/>
          </p:nvPr>
        </p:nvSpPr>
        <p:spPr>
          <a:xfrm>
            <a:off x="2387600" y="6356353"/>
            <a:ext cx="7416800" cy="365125"/>
          </a:xfrm>
          <a:prstGeom prst="rect">
            <a:avLst/>
          </a:prstGeom>
        </p:spPr>
        <p:txBody>
          <a:bodyPr vert="horz" lIns="91440" tIns="45720" rIns="91440" bIns="45720" rtlCol="0" anchor="ctr"/>
          <a:lstStyle>
            <a:lvl1pPr algn="ctr">
              <a:defRPr sz="1100">
                <a:solidFill>
                  <a:schemeClr val="bg1"/>
                </a:solidFill>
              </a:defRPr>
            </a:lvl1pPr>
          </a:lstStyle>
          <a:p>
            <a:r>
              <a:rPr lang="fr-FR" dirty="0"/>
              <a:t>Tous droits réservés. © 2017 Collège de l’immobilier du Québec</a:t>
            </a:r>
          </a:p>
        </p:txBody>
      </p:sp>
    </p:spTree>
    <p:extLst>
      <p:ext uri="{BB962C8B-B14F-4D97-AF65-F5344CB8AC3E}">
        <p14:creationId xmlns:p14="http://schemas.microsoft.com/office/powerpoint/2010/main" val="4064200808"/>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_COLLABO">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FR"/>
              <a:t>Modifiez le style du titre</a:t>
            </a:r>
            <a:endParaRPr lang="en-US" dirty="0"/>
          </a:p>
        </p:txBody>
      </p:sp>
      <p:sp>
        <p:nvSpPr>
          <p:cNvPr id="11"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sp>
        <p:nvSpPr>
          <p:cNvPr id="10"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42403049"/>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_COLLABO">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068612"/>
            <a:ext cx="12192000" cy="1456872"/>
          </a:xfrm>
          <a:prstGeom prst="rect">
            <a:avLst/>
          </a:prstGeom>
        </p:spPr>
      </p:pic>
      <p:sp>
        <p:nvSpPr>
          <p:cNvPr id="2" name="Title 1"/>
          <p:cNvSpPr>
            <a:spLocks noGrp="1"/>
          </p:cNvSpPr>
          <p:nvPr>
            <p:ph type="ctrTitle" hasCustomPrompt="1"/>
          </p:nvPr>
        </p:nvSpPr>
        <p:spPr>
          <a:xfrm>
            <a:off x="609600" y="1070897"/>
            <a:ext cx="10972800" cy="1454593"/>
          </a:xfrm>
        </p:spPr>
        <p:txBody>
          <a:bodyPr>
            <a:normAutofit/>
          </a:bodyPr>
          <a:lstStyle>
            <a:lvl1pPr algn="l">
              <a:defRPr sz="3600" b="1" baseline="0">
                <a:solidFill>
                  <a:schemeClr val="bg1"/>
                </a:solidFill>
              </a:defRPr>
            </a:lvl1pPr>
          </a:lstStyle>
          <a:p>
            <a:r>
              <a:rPr lang="fr-CA" dirty="0"/>
              <a:t>CLICK TO EDIT SECTION STYLE</a:t>
            </a:r>
            <a:endParaRPr lang="en-US" dirty="0"/>
          </a:p>
        </p:txBody>
      </p:sp>
      <p:sp>
        <p:nvSpPr>
          <p:cNvPr id="3" name="Subtitle 2"/>
          <p:cNvSpPr>
            <a:spLocks noGrp="1"/>
          </p:cNvSpPr>
          <p:nvPr>
            <p:ph type="subTitle" idx="1"/>
          </p:nvPr>
        </p:nvSpPr>
        <p:spPr>
          <a:xfrm>
            <a:off x="609600" y="2899229"/>
            <a:ext cx="10972800" cy="1752600"/>
          </a:xfrm>
        </p:spPr>
        <p:txBody>
          <a:bodyPr/>
          <a:lstStyle>
            <a:lvl1pPr marL="0" indent="0" algn="l">
              <a:buNone/>
              <a:defRPr>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8"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sp>
        <p:nvSpPr>
          <p:cNvPr id="4" name="TextBox 3"/>
          <p:cNvSpPr txBox="1"/>
          <p:nvPr/>
        </p:nvSpPr>
        <p:spPr>
          <a:xfrm>
            <a:off x="4046362" y="5641467"/>
            <a:ext cx="184731"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rotWithShape="1">
          <a:blip r:embed="rId4"/>
          <a:srcRect l="2" t="14808" r="6017" b="15173"/>
          <a:stretch/>
        </p:blipFill>
        <p:spPr>
          <a:xfrm>
            <a:off x="2451573" y="6192184"/>
            <a:ext cx="9777600" cy="673200"/>
          </a:xfrm>
          <a:prstGeom prst="rect">
            <a:avLst/>
          </a:prstGeom>
        </p:spPr>
      </p:pic>
      <p:sp>
        <p:nvSpPr>
          <p:cNvPr id="13"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4"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160605017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ONNES_COLLAB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dirty="0"/>
              <a:t>CLICK TO EDIT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05543344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_COLLAB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0"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1" name="Picture 10"/>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3"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4"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025064812"/>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U + DESCRIPTION_COLLABO">
    <p:spTree>
      <p:nvGrpSpPr>
        <p:cNvPr id="1" name=""/>
        <p:cNvGrpSpPr/>
        <p:nvPr/>
      </p:nvGrpSpPr>
      <p:grpSpPr>
        <a:xfrm>
          <a:off x="0" y="0"/>
          <a:ext cx="0" cy="0"/>
          <a:chOff x="0" y="0"/>
          <a:chExt cx="0" cy="0"/>
        </a:xfrm>
      </p:grpSpPr>
      <p:sp>
        <p:nvSpPr>
          <p:cNvPr id="2" name="Title 1"/>
          <p:cNvSpPr>
            <a:spLocks noGrp="1"/>
          </p:cNvSpPr>
          <p:nvPr>
            <p:ph type="title"/>
          </p:nvPr>
        </p:nvSpPr>
        <p:spPr>
          <a:xfrm>
            <a:off x="609609" y="936174"/>
            <a:ext cx="4011084" cy="912587"/>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9" y="1966688"/>
            <a:ext cx="4011084" cy="4159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20938975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HOTO+DESCRIPTION_COLLABO">
    <p:spTree>
      <p:nvGrpSpPr>
        <p:cNvPr id="1" name=""/>
        <p:cNvGrpSpPr/>
        <p:nvPr/>
      </p:nvGrpSpPr>
      <p:grpSpPr>
        <a:xfrm>
          <a:off x="0" y="0"/>
          <a:ext cx="0" cy="0"/>
          <a:chOff x="0" y="0"/>
          <a:chExt cx="0" cy="0"/>
        </a:xfrm>
      </p:grpSpPr>
      <p:sp>
        <p:nvSpPr>
          <p:cNvPr id="2" name="Title 1"/>
          <p:cNvSpPr>
            <a:spLocks noGrp="1"/>
          </p:cNvSpPr>
          <p:nvPr>
            <p:ph type="title"/>
          </p:nvPr>
        </p:nvSpPr>
        <p:spPr>
          <a:xfrm>
            <a:off x="3148648" y="5605462"/>
            <a:ext cx="7315200" cy="566739"/>
          </a:xfrm>
        </p:spPr>
        <p:txBody>
          <a:bodyPr anchor="t"/>
          <a:lstStyle>
            <a:lvl1pPr algn="l">
              <a:defRPr sz="1600" b="0"/>
            </a:lvl1pPr>
          </a:lstStyle>
          <a:p>
            <a:r>
              <a:rPr lang="fr-FR"/>
              <a:t>Modifiez le style du titre</a:t>
            </a:r>
            <a:endParaRPr lang="en-US" dirty="0"/>
          </a:p>
        </p:txBody>
      </p:sp>
      <p:sp>
        <p:nvSpPr>
          <p:cNvPr id="3" name="Picture Placeholder 2"/>
          <p:cNvSpPr>
            <a:spLocks noGrp="1"/>
          </p:cNvSpPr>
          <p:nvPr>
            <p:ph type="pic" idx="1"/>
          </p:nvPr>
        </p:nvSpPr>
        <p:spPr>
          <a:xfrm>
            <a:off x="3148648" y="612781"/>
            <a:ext cx="8434256" cy="4904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hasCustomPrompt="1"/>
          </p:nvPr>
        </p:nvSpPr>
        <p:spPr>
          <a:xfrm>
            <a:off x="609600" y="1397682"/>
            <a:ext cx="2370667" cy="1918835"/>
          </a:xfr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err="1"/>
              <a:t>Lorem</a:t>
            </a:r>
            <a:r>
              <a:rPr lang="fr-CA" dirty="0"/>
              <a:t> </a:t>
            </a:r>
            <a:r>
              <a:rPr lang="fr-CA" dirty="0" err="1"/>
              <a:t>ipsum</a:t>
            </a:r>
            <a:r>
              <a:rPr lang="fr-CA" dirty="0"/>
              <a:t> </a:t>
            </a:r>
            <a:r>
              <a:rPr lang="fr-CA" dirty="0" err="1"/>
              <a:t>dolor</a:t>
            </a:r>
            <a:r>
              <a:rPr lang="fr-CA" dirty="0"/>
              <a:t> </a:t>
            </a:r>
            <a:r>
              <a:rPr lang="fr-CA" dirty="0" err="1"/>
              <a:t>sit</a:t>
            </a:r>
            <a:r>
              <a:rPr lang="fr-CA" dirty="0"/>
              <a:t> </a:t>
            </a:r>
            <a:r>
              <a:rPr lang="fr-CA" dirty="0" err="1"/>
              <a:t>amet</a:t>
            </a:r>
            <a:r>
              <a:rPr lang="fr-CA" dirty="0"/>
              <a:t>. </a:t>
            </a:r>
            <a:r>
              <a:rPr lang="fr-CA"/>
              <a:t>Nunquam</a:t>
            </a:r>
            <a:endParaRPr lang="fr-CA" dirty="0"/>
          </a:p>
        </p:txBody>
      </p:sp>
      <p:sp>
        <p:nvSpPr>
          <p:cNvPr id="12" name="Picture Placeholder 2"/>
          <p:cNvSpPr>
            <a:spLocks noGrp="1"/>
          </p:cNvSpPr>
          <p:nvPr>
            <p:ph type="pic" idx="13" hasCustomPrompt="1"/>
          </p:nvPr>
        </p:nvSpPr>
        <p:spPr>
          <a:xfrm>
            <a:off x="236284" y="5385479"/>
            <a:ext cx="2348144" cy="1365428"/>
          </a:xfrm>
        </p:spPr>
        <p:txBody>
          <a:bodyPr anchor="b">
            <a:normAutofit/>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Insérer</a:t>
            </a:r>
            <a:r>
              <a:rPr lang="en-US" dirty="0"/>
              <a:t> logo </a:t>
            </a:r>
            <a:r>
              <a:rPr lang="en-US" dirty="0" err="1"/>
              <a:t>collaborateur</a:t>
            </a:r>
            <a:endParaRPr lang="en-US" dirty="0"/>
          </a:p>
        </p:txBody>
      </p:sp>
      <p:pic>
        <p:nvPicPr>
          <p:cNvPr id="13" name="Picture 12"/>
          <p:cNvPicPr>
            <a:picLocks noChangeAspect="1"/>
          </p:cNvPicPr>
          <p:nvPr/>
        </p:nvPicPr>
        <p:blipFill rotWithShape="1">
          <a:blip r:embed="rId2"/>
          <a:srcRect l="2" t="14808" r="6017" b="15173"/>
          <a:stretch/>
        </p:blipFill>
        <p:spPr>
          <a:xfrm>
            <a:off x="2451573" y="6192184"/>
            <a:ext cx="9777600" cy="673200"/>
          </a:xfrm>
          <a:prstGeom prst="rect">
            <a:avLst/>
          </a:prstGeom>
        </p:spPr>
      </p:pic>
      <p:sp>
        <p:nvSpPr>
          <p:cNvPr id="15" name="Footer Placeholder 4"/>
          <p:cNvSpPr>
            <a:spLocks noGrp="1"/>
          </p:cNvSpPr>
          <p:nvPr>
            <p:ph type="ftr" sz="quarter" idx="11"/>
          </p:nvPr>
        </p:nvSpPr>
        <p:spPr>
          <a:xfrm>
            <a:off x="2933857" y="6356353"/>
            <a:ext cx="5660968" cy="365125"/>
          </a:xfrm>
        </p:spPr>
        <p:txBody>
          <a:bodyPr/>
          <a:lstStyle>
            <a:lvl1pPr algn="r">
              <a:defRPr sz="800"/>
            </a:lvl1pPr>
          </a:lstStyle>
          <a:p>
            <a:r>
              <a:rPr lang="fr-FR" dirty="0"/>
              <a:t>© Tous droits réservés Collège de l’immobilier du Québec 2017</a:t>
            </a:r>
            <a:endParaRPr lang="en-US" dirty="0"/>
          </a:p>
        </p:txBody>
      </p:sp>
      <p:sp>
        <p:nvSpPr>
          <p:cNvPr id="1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3810680924"/>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04761" y="2103440"/>
            <a:ext cx="10784000" cy="2316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3600"/>
              <a:buFont typeface="Arial"/>
              <a:buNone/>
              <a:defRPr sz="4800"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p:nvPr/>
        </p:nvSpPr>
        <p:spPr>
          <a:xfrm>
            <a:off x="604761" y="4541840"/>
            <a:ext cx="10784000" cy="15616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Clr>
                <a:srgbClr val="FFFFFF"/>
              </a:buClr>
              <a:buSzPts val="2400"/>
              <a:buFont typeface="Tahoma"/>
              <a:buNone/>
            </a:pPr>
            <a:endParaRPr sz="2667" b="0" i="0" u="none" strike="noStrike" cap="none">
              <a:solidFill>
                <a:srgbClr val="FFFFFF"/>
              </a:solidFill>
              <a:latin typeface="Arial"/>
              <a:ea typeface="Arial"/>
              <a:cs typeface="Arial"/>
              <a:sym typeface="Arial"/>
            </a:endParaRPr>
          </a:p>
        </p:txBody>
      </p:sp>
      <p:sp>
        <p:nvSpPr>
          <p:cNvPr id="14" name="Google Shape;14;p2"/>
          <p:cNvSpPr/>
          <p:nvPr/>
        </p:nvSpPr>
        <p:spPr>
          <a:xfrm>
            <a:off x="196904" y="199372"/>
            <a:ext cx="1998400" cy="7384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pic>
        <p:nvPicPr>
          <p:cNvPr id="15" name="Google Shape;15;p2"/>
          <p:cNvPicPr preferRelativeResize="0"/>
          <p:nvPr/>
        </p:nvPicPr>
        <p:blipFill rotWithShape="1">
          <a:blip r:embed="rId3">
            <a:alphaModFix/>
          </a:blip>
          <a:srcRect/>
          <a:stretch/>
        </p:blipFill>
        <p:spPr>
          <a:xfrm>
            <a:off x="186259" y="134342"/>
            <a:ext cx="1777213" cy="869901"/>
          </a:xfrm>
          <a:prstGeom prst="rect">
            <a:avLst/>
          </a:prstGeom>
          <a:noFill/>
          <a:ln>
            <a:noFill/>
          </a:ln>
        </p:spPr>
      </p:pic>
    </p:spTree>
    <p:extLst>
      <p:ext uri="{BB962C8B-B14F-4D97-AF65-F5344CB8AC3E}">
        <p14:creationId xmlns:p14="http://schemas.microsoft.com/office/powerpoint/2010/main" val="2752826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A">
  <p:cSld name="SECTION A">
    <p:bg>
      <p:bgPr>
        <a:blipFill>
          <a:blip r:embed="rId2">
            <a:alphaModFix amt="6000"/>
          </a:blip>
          <a:stretch>
            <a:fillRect/>
          </a:stretch>
        </a:blipFill>
        <a:effectLst/>
      </p:bgPr>
    </p:bg>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3">
            <a:alphaModFix/>
          </a:blip>
          <a:srcRect/>
          <a:stretch/>
        </p:blipFill>
        <p:spPr>
          <a:xfrm>
            <a:off x="1" y="1068613"/>
            <a:ext cx="9144001" cy="1456873"/>
          </a:xfrm>
          <a:prstGeom prst="rect">
            <a:avLst/>
          </a:prstGeom>
          <a:noFill/>
          <a:ln>
            <a:noFill/>
          </a:ln>
        </p:spPr>
      </p:pic>
      <p:sp>
        <p:nvSpPr>
          <p:cNvPr id="23" name="Google Shape;23;p4"/>
          <p:cNvSpPr txBox="1">
            <a:spLocks noGrp="1"/>
          </p:cNvSpPr>
          <p:nvPr>
            <p:ph type="ctrTitle"/>
          </p:nvPr>
        </p:nvSpPr>
        <p:spPr>
          <a:xfrm>
            <a:off x="609600" y="1070893"/>
            <a:ext cx="10972800" cy="1454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subTitle" idx="1"/>
          </p:nvPr>
        </p:nvSpPr>
        <p:spPr>
          <a:xfrm>
            <a:off x="609600" y="2899229"/>
            <a:ext cx="10972800" cy="1752800"/>
          </a:xfrm>
          <a:prstGeom prst="rect">
            <a:avLst/>
          </a:prstGeom>
          <a:noFill/>
          <a:ln>
            <a:noFill/>
          </a:ln>
        </p:spPr>
        <p:txBody>
          <a:bodyPr spcFirstLastPara="1" wrap="square" lIns="91425" tIns="45700" rIns="91425" bIns="45700" anchor="t" anchorCtr="0">
            <a:noAutofit/>
          </a:bodyPr>
          <a:lstStyle>
            <a:lvl1pPr lvl="0" algn="l">
              <a:spcBef>
                <a:spcPts val="747"/>
              </a:spcBef>
              <a:spcAft>
                <a:spcPts val="0"/>
              </a:spcAft>
              <a:buSzPts val="2000"/>
              <a:buNone/>
              <a:defRPr sz="2667">
                <a:solidFill>
                  <a:srgbClr val="376092"/>
                </a:solidFill>
              </a:defRPr>
            </a:lvl1pPr>
            <a:lvl2pPr lvl="1" algn="ctr">
              <a:spcBef>
                <a:spcPts val="640"/>
              </a:spcBef>
              <a:spcAft>
                <a:spcPts val="0"/>
              </a:spcAft>
              <a:buSzPts val="1800"/>
              <a:buNone/>
              <a:defRPr>
                <a:solidFill>
                  <a:srgbClr val="888888"/>
                </a:solidFill>
              </a:defRPr>
            </a:lvl2pPr>
            <a:lvl3pPr lvl="2" algn="ctr">
              <a:spcBef>
                <a:spcPts val="533"/>
              </a:spcBef>
              <a:spcAft>
                <a:spcPts val="0"/>
              </a:spcAft>
              <a:buSzPts val="1500"/>
              <a:buNone/>
              <a:defRPr>
                <a:solidFill>
                  <a:srgbClr val="888888"/>
                </a:solidFill>
              </a:defRPr>
            </a:lvl3pPr>
            <a:lvl4pPr lvl="3" algn="ctr">
              <a:spcBef>
                <a:spcPts val="480"/>
              </a:spcBef>
              <a:spcAft>
                <a:spcPts val="0"/>
              </a:spcAft>
              <a:buSzPts val="1350"/>
              <a:buNone/>
              <a:defRPr>
                <a:solidFill>
                  <a:srgbClr val="888888"/>
                </a:solidFill>
              </a:defRPr>
            </a:lvl4pPr>
            <a:lvl5pPr lvl="4" algn="ctr">
              <a:spcBef>
                <a:spcPts val="480"/>
              </a:spcBef>
              <a:spcAft>
                <a:spcPts val="0"/>
              </a:spcAft>
              <a:buSzPts val="135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pic>
        <p:nvPicPr>
          <p:cNvPr id="25" name="Google Shape;25;p4"/>
          <p:cNvPicPr preferRelativeResize="0"/>
          <p:nvPr/>
        </p:nvPicPr>
        <p:blipFill rotWithShape="1">
          <a:blip r:embed="rId4">
            <a:alphaModFix/>
          </a:blip>
          <a:srcRect l="-1" t="18004" r="4511" b="13883"/>
          <a:stretch/>
        </p:blipFill>
        <p:spPr>
          <a:xfrm>
            <a:off x="1" y="6332400"/>
            <a:ext cx="12191999" cy="540000"/>
          </a:xfrm>
          <a:prstGeom prst="rect">
            <a:avLst/>
          </a:prstGeom>
          <a:noFill/>
          <a:ln>
            <a:noFill/>
          </a:ln>
        </p:spPr>
      </p:pic>
      <p:sp>
        <p:nvSpPr>
          <p:cNvPr id="26" name="Google Shape;26;p4"/>
          <p:cNvSpPr txBox="1">
            <a:spLocks noGrp="1"/>
          </p:cNvSpPr>
          <p:nvPr>
            <p:ph type="sldNum" idx="12"/>
          </p:nvPr>
        </p:nvSpPr>
        <p:spPr>
          <a:xfrm>
            <a:off x="9170788"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333" b="1" i="0" u="none" strike="noStrike" cap="none">
                <a:solidFill>
                  <a:srgbClr val="FFFFFF"/>
                </a:solidFill>
                <a:latin typeface="Calibri"/>
                <a:ea typeface="Calibri"/>
                <a:cs typeface="Calibri"/>
                <a:sym typeface="Calibri"/>
              </a:defRPr>
            </a:lvl1pPr>
            <a:lvl2pPr marL="0" lvl="1" indent="0" algn="r" rtl="0">
              <a:spcBef>
                <a:spcPts val="0"/>
              </a:spcBef>
              <a:buNone/>
              <a:defRPr sz="1333" b="1" i="0" u="none" strike="noStrike" cap="none">
                <a:solidFill>
                  <a:srgbClr val="FFFFFF"/>
                </a:solidFill>
                <a:latin typeface="Calibri"/>
                <a:ea typeface="Calibri"/>
                <a:cs typeface="Calibri"/>
                <a:sym typeface="Calibri"/>
              </a:defRPr>
            </a:lvl2pPr>
            <a:lvl3pPr marL="0" lvl="2" indent="0" algn="r" rtl="0">
              <a:spcBef>
                <a:spcPts val="0"/>
              </a:spcBef>
              <a:buNone/>
              <a:defRPr sz="1333" b="1" i="0" u="none" strike="noStrike" cap="none">
                <a:solidFill>
                  <a:srgbClr val="FFFFFF"/>
                </a:solidFill>
                <a:latin typeface="Calibri"/>
                <a:ea typeface="Calibri"/>
                <a:cs typeface="Calibri"/>
                <a:sym typeface="Calibri"/>
              </a:defRPr>
            </a:lvl3pPr>
            <a:lvl4pPr marL="0" lvl="3" indent="0" algn="r" rtl="0">
              <a:spcBef>
                <a:spcPts val="0"/>
              </a:spcBef>
              <a:buNone/>
              <a:defRPr sz="1333" b="1" i="0" u="none" strike="noStrike" cap="none">
                <a:solidFill>
                  <a:srgbClr val="FFFFFF"/>
                </a:solidFill>
                <a:latin typeface="Calibri"/>
                <a:ea typeface="Calibri"/>
                <a:cs typeface="Calibri"/>
                <a:sym typeface="Calibri"/>
              </a:defRPr>
            </a:lvl4pPr>
            <a:lvl5pPr marL="0" lvl="4" indent="0" algn="r" rtl="0">
              <a:spcBef>
                <a:spcPts val="0"/>
              </a:spcBef>
              <a:buNone/>
              <a:defRPr sz="1333" b="1" i="0" u="none" strike="noStrike" cap="none">
                <a:solidFill>
                  <a:srgbClr val="FFFFFF"/>
                </a:solidFill>
                <a:latin typeface="Calibri"/>
                <a:ea typeface="Calibri"/>
                <a:cs typeface="Calibri"/>
                <a:sym typeface="Calibri"/>
              </a:defRPr>
            </a:lvl5pPr>
            <a:lvl6pPr marL="0" lvl="5" indent="0" algn="r" rtl="0">
              <a:spcBef>
                <a:spcPts val="0"/>
              </a:spcBef>
              <a:buNone/>
              <a:defRPr sz="1333" b="1" i="0" u="none" strike="noStrike" cap="none">
                <a:solidFill>
                  <a:srgbClr val="FFFFFF"/>
                </a:solidFill>
                <a:latin typeface="Calibri"/>
                <a:ea typeface="Calibri"/>
                <a:cs typeface="Calibri"/>
                <a:sym typeface="Calibri"/>
              </a:defRPr>
            </a:lvl6pPr>
            <a:lvl7pPr marL="0" lvl="6" indent="0" algn="r" rtl="0">
              <a:spcBef>
                <a:spcPts val="0"/>
              </a:spcBef>
              <a:buNone/>
              <a:defRPr sz="1333" b="1" i="0" u="none" strike="noStrike" cap="none">
                <a:solidFill>
                  <a:srgbClr val="FFFFFF"/>
                </a:solidFill>
                <a:latin typeface="Calibri"/>
                <a:ea typeface="Calibri"/>
                <a:cs typeface="Calibri"/>
                <a:sym typeface="Calibri"/>
              </a:defRPr>
            </a:lvl7pPr>
            <a:lvl8pPr marL="0" lvl="7" indent="0" algn="r" rtl="0">
              <a:spcBef>
                <a:spcPts val="0"/>
              </a:spcBef>
              <a:buNone/>
              <a:defRPr sz="1333" b="1" i="0" u="none" strike="noStrike" cap="none">
                <a:solidFill>
                  <a:srgbClr val="FFFFFF"/>
                </a:solidFill>
                <a:latin typeface="Calibri"/>
                <a:ea typeface="Calibri"/>
                <a:cs typeface="Calibri"/>
                <a:sym typeface="Calibri"/>
              </a:defRPr>
            </a:lvl8pPr>
            <a:lvl9pPr marL="0" lvl="8" indent="0" algn="r" rtl="0">
              <a:spcBef>
                <a:spcPts val="0"/>
              </a:spcBef>
              <a:buNone/>
              <a:defRPr sz="1333" b="1" i="0" u="none" strike="noStrike" cap="none">
                <a:solidFill>
                  <a:srgbClr val="FFFFFF"/>
                </a:solidFill>
                <a:latin typeface="Calibri"/>
                <a:ea typeface="Calibri"/>
                <a:cs typeface="Calibri"/>
                <a:sym typeface="Calibri"/>
              </a:defRPr>
            </a:lvl9pPr>
          </a:lstStyle>
          <a:p>
            <a:pPr>
              <a:spcAft>
                <a:spcPts val="0"/>
              </a:spcAft>
            </a:pPr>
            <a:endParaRPr lang="en-CA"/>
          </a:p>
        </p:txBody>
      </p:sp>
    </p:spTree>
    <p:extLst>
      <p:ext uri="{BB962C8B-B14F-4D97-AF65-F5344CB8AC3E}">
        <p14:creationId xmlns:p14="http://schemas.microsoft.com/office/powerpoint/2010/main" val="3817053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B">
  <p:cSld name="SECTION B">
    <p:bg>
      <p:bgPr>
        <a:blipFill>
          <a:blip r:embed="rId2">
            <a:alphaModFix amt="6000"/>
          </a:blip>
          <a:stretch>
            <a:fillRect/>
          </a:stretch>
        </a:blipFill>
        <a:effectLst/>
      </p:bgPr>
    </p:bg>
    <p:spTree>
      <p:nvGrpSpPr>
        <p:cNvPr id="1" name="Shape 27"/>
        <p:cNvGrpSpPr/>
        <p:nvPr/>
      </p:nvGrpSpPr>
      <p:grpSpPr>
        <a:xfrm>
          <a:off x="0" y="0"/>
          <a:ext cx="0" cy="0"/>
          <a:chOff x="0" y="0"/>
          <a:chExt cx="0" cy="0"/>
        </a:xfrm>
      </p:grpSpPr>
      <p:pic>
        <p:nvPicPr>
          <p:cNvPr id="28" name="Google Shape;28;p5" descr="TemplatePPT_CIQ_Collabo_v2.png"/>
          <p:cNvPicPr preferRelativeResize="0"/>
          <p:nvPr/>
        </p:nvPicPr>
        <p:blipFill rotWithShape="1">
          <a:blip r:embed="rId3">
            <a:alphaModFix/>
          </a:blip>
          <a:srcRect l="67741" t="15750" r="-67740" b="-15750"/>
          <a:stretch/>
        </p:blipFill>
        <p:spPr>
          <a:xfrm>
            <a:off x="-590" y="1087516"/>
            <a:ext cx="9144001" cy="6858001"/>
          </a:xfrm>
          <a:prstGeom prst="rect">
            <a:avLst/>
          </a:prstGeom>
          <a:noFill/>
          <a:ln>
            <a:noFill/>
          </a:ln>
        </p:spPr>
      </p:pic>
      <p:sp>
        <p:nvSpPr>
          <p:cNvPr id="29" name="Google Shape;29;p5"/>
          <p:cNvSpPr txBox="1">
            <a:spLocks noGrp="1"/>
          </p:cNvSpPr>
          <p:nvPr>
            <p:ph type="ctrTitle"/>
          </p:nvPr>
        </p:nvSpPr>
        <p:spPr>
          <a:xfrm>
            <a:off x="471767" y="1509825"/>
            <a:ext cx="3180800" cy="4308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000"/>
              <a:buFont typeface="Aria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4489393" y="1098148"/>
            <a:ext cx="7319600" cy="585600"/>
          </a:xfrm>
          <a:prstGeom prst="rect">
            <a:avLst/>
          </a:prstGeom>
          <a:noFill/>
          <a:ln>
            <a:noFill/>
          </a:ln>
        </p:spPr>
        <p:txBody>
          <a:bodyPr spcFirstLastPara="1" wrap="square" lIns="91425" tIns="45700" rIns="91425" bIns="45700" anchor="t" anchorCtr="0">
            <a:noAutofit/>
          </a:bodyPr>
          <a:lstStyle>
            <a:lvl1pPr lvl="0" algn="l">
              <a:spcBef>
                <a:spcPts val="747"/>
              </a:spcBef>
              <a:spcAft>
                <a:spcPts val="0"/>
              </a:spcAft>
              <a:buSzPts val="2400"/>
              <a:buNone/>
              <a:defRPr sz="3200">
                <a:solidFill>
                  <a:srgbClr val="376092"/>
                </a:solidFill>
              </a:defRPr>
            </a:lvl1pPr>
            <a:lvl2pPr lvl="1" algn="ctr">
              <a:spcBef>
                <a:spcPts val="640"/>
              </a:spcBef>
              <a:spcAft>
                <a:spcPts val="0"/>
              </a:spcAft>
              <a:buSzPts val="1800"/>
              <a:buNone/>
              <a:defRPr>
                <a:solidFill>
                  <a:srgbClr val="888888"/>
                </a:solidFill>
              </a:defRPr>
            </a:lvl2pPr>
            <a:lvl3pPr lvl="2" algn="ctr">
              <a:spcBef>
                <a:spcPts val="533"/>
              </a:spcBef>
              <a:spcAft>
                <a:spcPts val="0"/>
              </a:spcAft>
              <a:buSzPts val="1500"/>
              <a:buNone/>
              <a:defRPr>
                <a:solidFill>
                  <a:srgbClr val="888888"/>
                </a:solidFill>
              </a:defRPr>
            </a:lvl3pPr>
            <a:lvl4pPr lvl="3" algn="ctr">
              <a:spcBef>
                <a:spcPts val="480"/>
              </a:spcBef>
              <a:spcAft>
                <a:spcPts val="0"/>
              </a:spcAft>
              <a:buSzPts val="1350"/>
              <a:buNone/>
              <a:defRPr>
                <a:solidFill>
                  <a:srgbClr val="888888"/>
                </a:solidFill>
              </a:defRPr>
            </a:lvl4pPr>
            <a:lvl5pPr lvl="4" algn="ctr">
              <a:spcBef>
                <a:spcPts val="480"/>
              </a:spcBef>
              <a:spcAft>
                <a:spcPts val="0"/>
              </a:spcAft>
              <a:buSzPts val="135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31" name="Google Shape;31;p5"/>
          <p:cNvSpPr txBox="1"/>
          <p:nvPr/>
        </p:nvSpPr>
        <p:spPr>
          <a:xfrm>
            <a:off x="4489393" y="1835981"/>
            <a:ext cx="7319600" cy="3982800"/>
          </a:xfrm>
          <a:prstGeom prst="rect">
            <a:avLst/>
          </a:prstGeom>
          <a:noFill/>
          <a:ln>
            <a:noFill/>
          </a:ln>
        </p:spPr>
        <p:txBody>
          <a:bodyPr spcFirstLastPara="1" wrap="square" lIns="121900" tIns="60933" rIns="121900" bIns="60933" anchor="t" anchorCtr="0">
            <a:noAutofit/>
          </a:bodyPr>
          <a:lstStyle/>
          <a:p>
            <a:pPr marL="0" marR="0" lvl="0" indent="0" algn="l" rtl="0">
              <a:spcBef>
                <a:spcPts val="0"/>
              </a:spcBef>
              <a:spcAft>
                <a:spcPts val="0"/>
              </a:spcAft>
              <a:buClr>
                <a:srgbClr val="366092"/>
              </a:buClr>
              <a:buSzPts val="1500"/>
              <a:buFont typeface="Noto Sans Symbols"/>
              <a:buNone/>
            </a:pPr>
            <a:r>
              <a:rPr lang="en" sz="2667" b="0" i="0" u="none" strike="noStrike" cap="none">
                <a:solidFill>
                  <a:srgbClr val="000000"/>
                </a:solidFill>
                <a:latin typeface="Arial"/>
                <a:ea typeface="Arial"/>
                <a:cs typeface="Arial"/>
                <a:sym typeface="Arial"/>
              </a:rPr>
              <a:t>Click to edit Master subtitle style</a:t>
            </a:r>
            <a:endParaRPr sz="2667"/>
          </a:p>
        </p:txBody>
      </p:sp>
      <p:sp>
        <p:nvSpPr>
          <p:cNvPr id="32" name="Google Shape;32;p5"/>
          <p:cNvSpPr txBox="1">
            <a:spLocks noGrp="1"/>
          </p:cNvSpPr>
          <p:nvPr>
            <p:ph type="sldNum" idx="12"/>
          </p:nvPr>
        </p:nvSpPr>
        <p:spPr>
          <a:xfrm>
            <a:off x="9170788" y="6356351"/>
            <a:ext cx="28448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333" b="1" i="0" u="none" strike="noStrike" cap="none">
                <a:solidFill>
                  <a:schemeClr val="dk1"/>
                </a:solidFill>
                <a:latin typeface="Calibri"/>
                <a:ea typeface="Calibri"/>
                <a:cs typeface="Calibri"/>
                <a:sym typeface="Calibri"/>
              </a:defRPr>
            </a:lvl1pPr>
            <a:lvl2pPr marL="0" lvl="1" indent="0" algn="r" rtl="0">
              <a:spcBef>
                <a:spcPts val="0"/>
              </a:spcBef>
              <a:buNone/>
              <a:defRPr sz="1333" b="1" i="0" u="none" strike="noStrike" cap="none">
                <a:solidFill>
                  <a:schemeClr val="dk1"/>
                </a:solidFill>
                <a:latin typeface="Calibri"/>
                <a:ea typeface="Calibri"/>
                <a:cs typeface="Calibri"/>
                <a:sym typeface="Calibri"/>
              </a:defRPr>
            </a:lvl2pPr>
            <a:lvl3pPr marL="0" lvl="2" indent="0" algn="r" rtl="0">
              <a:spcBef>
                <a:spcPts val="0"/>
              </a:spcBef>
              <a:buNone/>
              <a:defRPr sz="1333" b="1" i="0" u="none" strike="noStrike" cap="none">
                <a:solidFill>
                  <a:schemeClr val="dk1"/>
                </a:solidFill>
                <a:latin typeface="Calibri"/>
                <a:ea typeface="Calibri"/>
                <a:cs typeface="Calibri"/>
                <a:sym typeface="Calibri"/>
              </a:defRPr>
            </a:lvl3pPr>
            <a:lvl4pPr marL="0" lvl="3" indent="0" algn="r" rtl="0">
              <a:spcBef>
                <a:spcPts val="0"/>
              </a:spcBef>
              <a:buNone/>
              <a:defRPr sz="1333" b="1" i="0" u="none" strike="noStrike" cap="none">
                <a:solidFill>
                  <a:schemeClr val="dk1"/>
                </a:solidFill>
                <a:latin typeface="Calibri"/>
                <a:ea typeface="Calibri"/>
                <a:cs typeface="Calibri"/>
                <a:sym typeface="Calibri"/>
              </a:defRPr>
            </a:lvl4pPr>
            <a:lvl5pPr marL="0" lvl="4" indent="0" algn="r" rtl="0">
              <a:spcBef>
                <a:spcPts val="0"/>
              </a:spcBef>
              <a:buNone/>
              <a:defRPr sz="1333" b="1" i="0" u="none" strike="noStrike" cap="none">
                <a:solidFill>
                  <a:schemeClr val="dk1"/>
                </a:solidFill>
                <a:latin typeface="Calibri"/>
                <a:ea typeface="Calibri"/>
                <a:cs typeface="Calibri"/>
                <a:sym typeface="Calibri"/>
              </a:defRPr>
            </a:lvl5pPr>
            <a:lvl6pPr marL="0" lvl="5" indent="0" algn="r" rtl="0">
              <a:spcBef>
                <a:spcPts val="0"/>
              </a:spcBef>
              <a:buNone/>
              <a:defRPr sz="1333" b="1" i="0" u="none" strike="noStrike" cap="none">
                <a:solidFill>
                  <a:schemeClr val="dk1"/>
                </a:solidFill>
                <a:latin typeface="Calibri"/>
                <a:ea typeface="Calibri"/>
                <a:cs typeface="Calibri"/>
                <a:sym typeface="Calibri"/>
              </a:defRPr>
            </a:lvl6pPr>
            <a:lvl7pPr marL="0" lvl="6" indent="0" algn="r" rtl="0">
              <a:spcBef>
                <a:spcPts val="0"/>
              </a:spcBef>
              <a:buNone/>
              <a:defRPr sz="1333" b="1" i="0" u="none" strike="noStrike" cap="none">
                <a:solidFill>
                  <a:schemeClr val="dk1"/>
                </a:solidFill>
                <a:latin typeface="Calibri"/>
                <a:ea typeface="Calibri"/>
                <a:cs typeface="Calibri"/>
                <a:sym typeface="Calibri"/>
              </a:defRPr>
            </a:lvl7pPr>
            <a:lvl8pPr marL="0" lvl="7" indent="0" algn="r" rtl="0">
              <a:spcBef>
                <a:spcPts val="0"/>
              </a:spcBef>
              <a:buNone/>
              <a:defRPr sz="1333" b="1" i="0" u="none" strike="noStrike" cap="none">
                <a:solidFill>
                  <a:schemeClr val="dk1"/>
                </a:solidFill>
                <a:latin typeface="Calibri"/>
                <a:ea typeface="Calibri"/>
                <a:cs typeface="Calibri"/>
                <a:sym typeface="Calibri"/>
              </a:defRPr>
            </a:lvl8pPr>
            <a:lvl9pPr marL="0" lvl="8" indent="0" algn="r" rtl="0">
              <a:spcBef>
                <a:spcPts val="0"/>
              </a:spcBef>
              <a:buNone/>
              <a:defRPr sz="1333" b="1" i="0" u="none" strike="noStrike" cap="none">
                <a:solidFill>
                  <a:schemeClr val="dk1"/>
                </a:solidFill>
                <a:latin typeface="Calibri"/>
                <a:ea typeface="Calibri"/>
                <a:cs typeface="Calibri"/>
                <a:sym typeface="Calibri"/>
              </a:defRPr>
            </a:lvl9pPr>
          </a:lstStyle>
          <a:p>
            <a:pPr>
              <a:spcAft>
                <a:spcPts val="0"/>
              </a:spcAft>
            </a:pPr>
            <a:endParaRPr lang="en-CA"/>
          </a:p>
        </p:txBody>
      </p:sp>
    </p:spTree>
    <p:extLst>
      <p:ext uri="{BB962C8B-B14F-4D97-AF65-F5344CB8AC3E}">
        <p14:creationId xmlns:p14="http://schemas.microsoft.com/office/powerpoint/2010/main" val="452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3"/>
        <p:cNvGrpSpPr/>
        <p:nvPr/>
      </p:nvGrpSpPr>
      <p:grpSpPr>
        <a:xfrm>
          <a:off x="0" y="0"/>
          <a:ext cx="0" cy="0"/>
          <a:chOff x="0" y="0"/>
          <a:chExt cx="0" cy="0"/>
        </a:xfrm>
      </p:grpSpPr>
      <p:sp>
        <p:nvSpPr>
          <p:cNvPr id="44" name="Google Shape;44;p8"/>
          <p:cNvSpPr txBox="1">
            <a:spLocks noGrp="1"/>
          </p:cNvSpPr>
          <p:nvPr>
            <p:ph type="ctrTitle"/>
          </p:nvPr>
        </p:nvSpPr>
        <p:spPr>
          <a:xfrm>
            <a:off x="415611" y="992767"/>
            <a:ext cx="11360800" cy="27368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5" name="Google Shape;45;p8"/>
          <p:cNvSpPr txBox="1">
            <a:spLocks noGrp="1"/>
          </p:cNvSpPr>
          <p:nvPr>
            <p:ph type="subTitle" idx="1"/>
          </p:nvPr>
        </p:nvSpPr>
        <p:spPr>
          <a:xfrm>
            <a:off x="415600" y="3778833"/>
            <a:ext cx="11360800" cy="1056800"/>
          </a:xfrm>
          <a:prstGeom prst="rect">
            <a:avLst/>
          </a:prstGeom>
        </p:spPr>
        <p:txBody>
          <a:bodyPr spcFirstLastPara="1" wrap="square" lIns="91425" tIns="45700" rIns="91425" bIns="45700" anchor="t" anchorCtr="0">
            <a:noAutofit/>
          </a:bodyPr>
          <a:lstStyle>
            <a:lvl1pPr lvl="0" algn="ctr" rtl="0">
              <a:lnSpc>
                <a:spcPct val="100000"/>
              </a:lnSpc>
              <a:spcBef>
                <a:spcPts val="747"/>
              </a:spcBef>
              <a:spcAft>
                <a:spcPts val="0"/>
              </a:spcAft>
              <a:buSzPts val="2800"/>
              <a:buNone/>
              <a:defRPr sz="3733"/>
            </a:lvl1pPr>
            <a:lvl2pPr lvl="1" algn="ctr" rtl="0">
              <a:lnSpc>
                <a:spcPct val="100000"/>
              </a:lnSpc>
              <a:spcBef>
                <a:spcPts val="640"/>
              </a:spcBef>
              <a:spcAft>
                <a:spcPts val="0"/>
              </a:spcAft>
              <a:buSzPts val="2800"/>
              <a:buNone/>
              <a:defRPr sz="3733"/>
            </a:lvl2pPr>
            <a:lvl3pPr lvl="2" algn="ctr" rtl="0">
              <a:lnSpc>
                <a:spcPct val="100000"/>
              </a:lnSpc>
              <a:spcBef>
                <a:spcPts val="533"/>
              </a:spcBef>
              <a:spcAft>
                <a:spcPts val="0"/>
              </a:spcAft>
              <a:buSzPts val="2800"/>
              <a:buNone/>
              <a:defRPr sz="3733"/>
            </a:lvl3pPr>
            <a:lvl4pPr lvl="3" algn="ctr" rtl="0">
              <a:lnSpc>
                <a:spcPct val="100000"/>
              </a:lnSpc>
              <a:spcBef>
                <a:spcPts val="480"/>
              </a:spcBef>
              <a:spcAft>
                <a:spcPts val="0"/>
              </a:spcAft>
              <a:buSzPts val="2800"/>
              <a:buNone/>
              <a:defRPr sz="3733"/>
            </a:lvl4pPr>
            <a:lvl5pPr lvl="4" algn="ctr" rtl="0">
              <a:lnSpc>
                <a:spcPct val="100000"/>
              </a:lnSpc>
              <a:spcBef>
                <a:spcPts val="480"/>
              </a:spcBef>
              <a:spcAft>
                <a:spcPts val="0"/>
              </a:spcAft>
              <a:buSzPts val="2800"/>
              <a:buNone/>
              <a:defRPr sz="3733"/>
            </a:lvl5pPr>
            <a:lvl6pPr lvl="5" algn="ctr" rtl="0">
              <a:lnSpc>
                <a:spcPct val="100000"/>
              </a:lnSpc>
              <a:spcBef>
                <a:spcPts val="533"/>
              </a:spcBef>
              <a:spcAft>
                <a:spcPts val="0"/>
              </a:spcAft>
              <a:buSzPts val="2800"/>
              <a:buNone/>
              <a:defRPr sz="3733"/>
            </a:lvl6pPr>
            <a:lvl7pPr lvl="6" algn="ctr" rtl="0">
              <a:lnSpc>
                <a:spcPct val="100000"/>
              </a:lnSpc>
              <a:spcBef>
                <a:spcPts val="533"/>
              </a:spcBef>
              <a:spcAft>
                <a:spcPts val="0"/>
              </a:spcAft>
              <a:buSzPts val="2800"/>
              <a:buNone/>
              <a:defRPr sz="3733"/>
            </a:lvl7pPr>
            <a:lvl8pPr lvl="7" algn="ctr" rtl="0">
              <a:lnSpc>
                <a:spcPct val="100000"/>
              </a:lnSpc>
              <a:spcBef>
                <a:spcPts val="533"/>
              </a:spcBef>
              <a:spcAft>
                <a:spcPts val="0"/>
              </a:spcAft>
              <a:buSzPts val="2800"/>
              <a:buNone/>
              <a:defRPr sz="3733"/>
            </a:lvl8pPr>
            <a:lvl9pPr lvl="8" algn="ctr" rtl="0">
              <a:lnSpc>
                <a:spcPct val="100000"/>
              </a:lnSpc>
              <a:spcBef>
                <a:spcPts val="533"/>
              </a:spcBef>
              <a:spcAft>
                <a:spcPts val="0"/>
              </a:spcAft>
              <a:buSzPts val="2800"/>
              <a:buNone/>
              <a:defRPr sz="3733"/>
            </a:lvl9pPr>
          </a:lstStyle>
          <a:p>
            <a:endParaRPr/>
          </a:p>
        </p:txBody>
      </p:sp>
      <p:sp>
        <p:nvSpPr>
          <p:cNvPr id="46" name="Google Shape;46;p8"/>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1046529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1" t="18004" r="4512" b="13883"/>
          <a:stretch/>
        </p:blipFill>
        <p:spPr>
          <a:xfrm>
            <a:off x="0" y="6126165"/>
            <a:ext cx="12192000" cy="746236"/>
          </a:xfrm>
          <a:prstGeom prst="rect">
            <a:avLst/>
          </a:prstGeom>
        </p:spPr>
      </p:pic>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
        <p:nvSpPr>
          <p:cNvPr id="8"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9"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FR"/>
              <a:t>Modifiez le style du titre</a:t>
            </a:r>
            <a:endParaRPr lang="en-US" dirty="0"/>
          </a:p>
        </p:txBody>
      </p:sp>
    </p:spTree>
    <p:extLst>
      <p:ext uri="{BB962C8B-B14F-4D97-AF65-F5344CB8AC3E}">
        <p14:creationId xmlns:p14="http://schemas.microsoft.com/office/powerpoint/2010/main" val="42377634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A">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1" t="18004" r="4512" b="13883"/>
          <a:stretch/>
        </p:blipFill>
        <p:spPr>
          <a:xfrm>
            <a:off x="0" y="6126165"/>
            <a:ext cx="12192000" cy="746236"/>
          </a:xfrm>
          <a:prstGeom prst="rect">
            <a:avLst/>
          </a:prstGeom>
        </p:spPr>
      </p:pic>
      <p:pic>
        <p:nvPicPr>
          <p:cNvPr id="9" name="Picture 8"/>
          <p:cNvPicPr>
            <a:picLocks noChangeAspect="1"/>
          </p:cNvPicPr>
          <p:nvPr/>
        </p:nvPicPr>
        <p:blipFill>
          <a:blip r:embed="rId4"/>
          <a:stretch>
            <a:fillRect/>
          </a:stretch>
        </p:blipFill>
        <p:spPr>
          <a:xfrm>
            <a:off x="0" y="1424893"/>
            <a:ext cx="12192000" cy="1456872"/>
          </a:xfrm>
          <a:prstGeom prst="rect">
            <a:avLst/>
          </a:prstGeom>
        </p:spPr>
      </p:pic>
      <p:sp>
        <p:nvSpPr>
          <p:cNvPr id="2" name="Title 1"/>
          <p:cNvSpPr>
            <a:spLocks noGrp="1"/>
          </p:cNvSpPr>
          <p:nvPr>
            <p:ph type="ctrTitle" hasCustomPrompt="1"/>
          </p:nvPr>
        </p:nvSpPr>
        <p:spPr>
          <a:xfrm>
            <a:off x="609600" y="1407429"/>
            <a:ext cx="10972800" cy="1454593"/>
          </a:xfrm>
        </p:spPr>
        <p:txBody>
          <a:bodyPr>
            <a:normAutofit/>
          </a:bodyPr>
          <a:lstStyle>
            <a:lvl1pPr algn="l">
              <a:defRPr sz="3600" b="1" baseline="0">
                <a:solidFill>
                  <a:schemeClr val="bg1"/>
                </a:solidFill>
              </a:defRPr>
            </a:lvl1pPr>
          </a:lstStyle>
          <a:p>
            <a:r>
              <a:rPr lang="fr-CA" dirty="0"/>
              <a:t>CLICK TO EDIT SECTION STYLE</a:t>
            </a:r>
            <a:endParaRPr lang="en-US" dirty="0"/>
          </a:p>
        </p:txBody>
      </p:sp>
      <p:sp>
        <p:nvSpPr>
          <p:cNvPr id="3" name="Subtitle 2"/>
          <p:cNvSpPr>
            <a:spLocks noGrp="1"/>
          </p:cNvSpPr>
          <p:nvPr>
            <p:ph type="subTitle" idx="1"/>
          </p:nvPr>
        </p:nvSpPr>
        <p:spPr>
          <a:xfrm>
            <a:off x="609600" y="3212976"/>
            <a:ext cx="10972800" cy="1752600"/>
          </a:xfrm>
        </p:spPr>
        <p:txBody>
          <a:bodyPr/>
          <a:lstStyle>
            <a:lvl1pPr marL="0" indent="0" algn="l">
              <a:buNone/>
              <a:defRPr>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142746204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
    <p:bg>
      <p:bgPr>
        <a:blipFill rotWithShape="1">
          <a:blip r:embed="rId2">
            <a:alphaModFix amt="6000"/>
          </a:blip>
          <a:stretch>
            <a:fillRect/>
          </a:stretch>
        </a:blipFill>
        <a:effectLst/>
      </p:bgPr>
    </p:bg>
    <p:spTree>
      <p:nvGrpSpPr>
        <p:cNvPr id="1" name=""/>
        <p:cNvGrpSpPr/>
        <p:nvPr/>
      </p:nvGrpSpPr>
      <p:grpSpPr>
        <a:xfrm>
          <a:off x="0" y="0"/>
          <a:ext cx="0" cy="0"/>
          <a:chOff x="0" y="0"/>
          <a:chExt cx="0" cy="0"/>
        </a:xfrm>
      </p:grpSpPr>
      <p:pic>
        <p:nvPicPr>
          <p:cNvPr id="3" name="Picture 2" descr="TemplatePPT_CIQ_Collabo_v2.png"/>
          <p:cNvPicPr>
            <a:picLocks noChangeAspect="1"/>
          </p:cNvPicPr>
          <p:nvPr/>
        </p:nvPicPr>
        <p:blipFill rotWithShape="1">
          <a:blip r:embed="rId3" cstate="print">
            <a:extLst>
              <a:ext uri="{28A0092B-C50C-407E-A947-70E740481C1C}">
                <a14:useLocalDpi xmlns:a14="http://schemas.microsoft.com/office/drawing/2010/main" val="0"/>
              </a:ext>
            </a:extLst>
          </a:blip>
          <a:srcRect l="67741" t="15750" r="-67741" b="4338"/>
          <a:stretch/>
        </p:blipFill>
        <p:spPr>
          <a:xfrm>
            <a:off x="-589" y="1377672"/>
            <a:ext cx="9336950" cy="5480328"/>
          </a:xfrm>
          <a:prstGeom prst="rect">
            <a:avLst/>
          </a:prstGeom>
        </p:spPr>
      </p:pic>
      <p:sp>
        <p:nvSpPr>
          <p:cNvPr id="2" name="Title 1"/>
          <p:cNvSpPr>
            <a:spLocks noGrp="1"/>
          </p:cNvSpPr>
          <p:nvPr>
            <p:ph type="ctrTitle" hasCustomPrompt="1"/>
          </p:nvPr>
        </p:nvSpPr>
        <p:spPr>
          <a:xfrm>
            <a:off x="183901" y="1579397"/>
            <a:ext cx="2987592" cy="4459424"/>
          </a:xfrm>
        </p:spPr>
        <p:txBody>
          <a:bodyPr anchor="t">
            <a:normAutofit/>
          </a:bodyPr>
          <a:lstStyle>
            <a:lvl1pPr algn="l">
              <a:defRPr sz="3200" b="1" baseline="0">
                <a:solidFill>
                  <a:schemeClr val="bg1"/>
                </a:solidFill>
              </a:defRPr>
            </a:lvl1pPr>
          </a:lstStyle>
          <a:p>
            <a:r>
              <a:rPr lang="fr-CA" dirty="0"/>
              <a:t>TITRE</a:t>
            </a:r>
            <a:br>
              <a:rPr lang="fr-CA" dirty="0"/>
            </a:br>
            <a:r>
              <a:rPr lang="fr-CA" dirty="0"/>
              <a:t>SECTION</a:t>
            </a:r>
            <a:endParaRPr lang="en-US" dirty="0"/>
          </a:p>
        </p:txBody>
      </p:sp>
      <p:sp>
        <p:nvSpPr>
          <p:cNvPr id="11" name="Footer Placeholder 4"/>
          <p:cNvSpPr>
            <a:spLocks noGrp="1"/>
          </p:cNvSpPr>
          <p:nvPr>
            <p:ph type="ftr" sz="quarter" idx="11"/>
          </p:nvPr>
        </p:nvSpPr>
        <p:spPr>
          <a:xfrm>
            <a:off x="3" y="6418668"/>
            <a:ext cx="3171492" cy="294051"/>
          </a:xfrm>
        </p:spPr>
        <p:txBody>
          <a:bodyPr/>
          <a:lstStyle>
            <a:lvl1pPr algn="ctr">
              <a:defRPr sz="600"/>
            </a:lvl1pPr>
          </a:lstStyle>
          <a:p>
            <a:r>
              <a:rPr lang="fr-FR" dirty="0"/>
              <a:t>© Tous droits réservés Collège de l’immobilier du Québec 2017</a:t>
            </a:r>
            <a:endParaRPr lang="en-US" dirty="0"/>
          </a:p>
        </p:txBody>
      </p:sp>
      <p:sp>
        <p:nvSpPr>
          <p:cNvPr id="13" name="Subtitle 2"/>
          <p:cNvSpPr>
            <a:spLocks noGrp="1"/>
          </p:cNvSpPr>
          <p:nvPr>
            <p:ph type="subTitle" idx="1"/>
          </p:nvPr>
        </p:nvSpPr>
        <p:spPr>
          <a:xfrm>
            <a:off x="3420536" y="1343681"/>
            <a:ext cx="8388305" cy="585432"/>
          </a:xfrm>
        </p:spPr>
        <p:txBody>
          <a:bodyPr/>
          <a:lstStyle>
            <a:lvl1pPr marL="0" indent="0" algn="l">
              <a:buNone/>
              <a:defRPr baseline="0">
                <a:solidFill>
                  <a:srgbClr val="3760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dirty="0"/>
          </a:p>
        </p:txBody>
      </p:sp>
      <p:sp>
        <p:nvSpPr>
          <p:cNvPr id="7" name="Slide Number Placeholder 5"/>
          <p:cNvSpPr>
            <a:spLocks noGrp="1"/>
          </p:cNvSpPr>
          <p:nvPr>
            <p:ph type="sldNum" sz="quarter" idx="12"/>
          </p:nvPr>
        </p:nvSpPr>
        <p:spPr>
          <a:xfrm>
            <a:off x="9170788" y="6356353"/>
            <a:ext cx="2844800" cy="365125"/>
          </a:xfrm>
        </p:spPr>
        <p:txBody>
          <a:bodyPr/>
          <a:lstStyle>
            <a:lvl1pPr>
              <a:defRPr sz="1000" b="1">
                <a:solidFill>
                  <a:schemeClr val="tx1"/>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5103602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hasCustomPrompt="1"/>
          </p:nvPr>
        </p:nvSpPr>
        <p:spPr/>
        <p:txBody>
          <a:bodyPr/>
          <a:lstStyle/>
          <a:p>
            <a:r>
              <a:rPr lang="fr-CA" dirty="0"/>
              <a:t>CLICK TO EDIT TITLE STYLE</a:t>
            </a:r>
            <a:endParaRPr lang="en-US" dirty="0"/>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2172399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9"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1"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601949143"/>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 DESCRIP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a:xfrm>
            <a:off x="609609" y="936174"/>
            <a:ext cx="4011084" cy="912587"/>
          </a:xfrm>
        </p:spPr>
        <p:txBody>
          <a:bodyPr anchor="b"/>
          <a:lstStyle>
            <a:lvl1pPr algn="l">
              <a:defRPr sz="2000" b="1"/>
            </a:lvl1pPr>
          </a:lstStyle>
          <a:p>
            <a:r>
              <a:rPr lang="fr-FR"/>
              <a:t>Modifiez le style du titre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09609" y="1966688"/>
            <a:ext cx="4011084" cy="41594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29551674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HOTO+DESCRIPTION">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srcRect l="-1" t="18004" r="4512" b="13883"/>
          <a:stretch/>
        </p:blipFill>
        <p:spPr>
          <a:xfrm>
            <a:off x="0" y="6332400"/>
            <a:ext cx="12192000" cy="540000"/>
          </a:xfrm>
          <a:prstGeom prst="rect">
            <a:avLst/>
          </a:prstGeom>
        </p:spPr>
      </p:pic>
      <p:sp>
        <p:nvSpPr>
          <p:cNvPr id="2" name="Title 1"/>
          <p:cNvSpPr>
            <a:spLocks noGrp="1"/>
          </p:cNvSpPr>
          <p:nvPr>
            <p:ph type="title"/>
          </p:nvPr>
        </p:nvSpPr>
        <p:spPr>
          <a:xfrm>
            <a:off x="3148648" y="5605462"/>
            <a:ext cx="7315200" cy="566739"/>
          </a:xfrm>
        </p:spPr>
        <p:txBody>
          <a:bodyPr anchor="t"/>
          <a:lstStyle>
            <a:lvl1pPr algn="l">
              <a:defRPr sz="1600" b="0"/>
            </a:lvl1pPr>
          </a:lstStyle>
          <a:p>
            <a:r>
              <a:rPr lang="fr-FR"/>
              <a:t>Modifiez le style du titre</a:t>
            </a:r>
            <a:endParaRPr lang="en-US" dirty="0"/>
          </a:p>
        </p:txBody>
      </p:sp>
      <p:sp>
        <p:nvSpPr>
          <p:cNvPr id="3" name="Picture Placeholder 2"/>
          <p:cNvSpPr>
            <a:spLocks noGrp="1"/>
          </p:cNvSpPr>
          <p:nvPr>
            <p:ph type="pic" idx="1"/>
          </p:nvPr>
        </p:nvSpPr>
        <p:spPr>
          <a:xfrm>
            <a:off x="3148648" y="612781"/>
            <a:ext cx="8434256" cy="49044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hasCustomPrompt="1"/>
          </p:nvPr>
        </p:nvSpPr>
        <p:spPr>
          <a:xfrm>
            <a:off x="609600" y="1397682"/>
            <a:ext cx="2370667" cy="1918835"/>
          </a:xfrm>
        </p:spPr>
        <p:txBody>
          <a:bodyPr>
            <a:normAutofit/>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err="1"/>
              <a:t>Lorem</a:t>
            </a:r>
            <a:r>
              <a:rPr lang="fr-CA" dirty="0"/>
              <a:t> </a:t>
            </a:r>
            <a:r>
              <a:rPr lang="fr-CA" dirty="0" err="1"/>
              <a:t>ipsum</a:t>
            </a:r>
            <a:r>
              <a:rPr lang="fr-CA" dirty="0"/>
              <a:t> </a:t>
            </a:r>
            <a:r>
              <a:rPr lang="fr-CA" dirty="0" err="1"/>
              <a:t>dolor</a:t>
            </a:r>
            <a:r>
              <a:rPr lang="fr-CA" dirty="0"/>
              <a:t> </a:t>
            </a:r>
            <a:r>
              <a:rPr lang="fr-CA" dirty="0" err="1"/>
              <a:t>sit</a:t>
            </a:r>
            <a:r>
              <a:rPr lang="fr-CA" dirty="0"/>
              <a:t> </a:t>
            </a:r>
            <a:r>
              <a:rPr lang="fr-CA" dirty="0" err="1"/>
              <a:t>amet</a:t>
            </a:r>
            <a:r>
              <a:rPr lang="fr-CA" dirty="0"/>
              <a:t>. </a:t>
            </a:r>
            <a:r>
              <a:rPr lang="fr-CA"/>
              <a:t>Nunquam</a:t>
            </a:r>
            <a:endParaRPr lang="fr-CA" dirty="0"/>
          </a:p>
        </p:txBody>
      </p:sp>
      <p:sp>
        <p:nvSpPr>
          <p:cNvPr id="11" name="Footer Placeholder 4"/>
          <p:cNvSpPr>
            <a:spLocks noGrp="1"/>
          </p:cNvSpPr>
          <p:nvPr>
            <p:ph type="ftr" sz="quarter" idx="11"/>
          </p:nvPr>
        </p:nvSpPr>
        <p:spPr>
          <a:xfrm>
            <a:off x="609600" y="6356353"/>
            <a:ext cx="7416800" cy="365125"/>
          </a:xfrm>
        </p:spPr>
        <p:txBody>
          <a:bodyPr/>
          <a:lstStyle>
            <a:lvl1pPr>
              <a:defRPr sz="800"/>
            </a:lvl1pPr>
          </a:lstStyle>
          <a:p>
            <a:r>
              <a:rPr lang="fr-FR" dirty="0"/>
              <a:t>Tous droits réservés. © 2017 Collège de l’immobilier du Québec</a:t>
            </a:r>
            <a:endParaRPr lang="en-US" dirty="0"/>
          </a:p>
        </p:txBody>
      </p:sp>
      <p:sp>
        <p:nvSpPr>
          <p:cNvPr id="13" name="Slide Number Placeholder 5"/>
          <p:cNvSpPr>
            <a:spLocks noGrp="1"/>
          </p:cNvSpPr>
          <p:nvPr>
            <p:ph type="sldNum" sz="quarter" idx="12"/>
          </p:nvPr>
        </p:nvSpPr>
        <p:spPr>
          <a:xfrm>
            <a:off x="9170788" y="6356353"/>
            <a:ext cx="2844800" cy="365125"/>
          </a:xfrm>
        </p:spPr>
        <p:txBody>
          <a:bodyPr/>
          <a:lstStyle>
            <a:lvl1pPr>
              <a:defRPr sz="1000" b="1">
                <a:solidFill>
                  <a:srgbClr val="FFFFFF"/>
                </a:solidFill>
                <a:latin typeface="Calibri"/>
                <a:cs typeface="Calibri"/>
              </a:defRPr>
            </a:lvl1pPr>
          </a:lstStyle>
          <a:p>
            <a:pPr>
              <a:defRPr/>
            </a:pPr>
            <a:fld id="{344204F1-4CF2-47E9-9654-2A716E99C867}" type="slidenum">
              <a:rPr lang="en-CA" smtClean="0"/>
              <a:pPr>
                <a:defRPr/>
              </a:pPr>
              <a:t>‹#›</a:t>
            </a:fld>
            <a:endParaRPr lang="en-CA"/>
          </a:p>
        </p:txBody>
      </p:sp>
    </p:spTree>
    <p:extLst>
      <p:ext uri="{BB962C8B-B14F-4D97-AF65-F5344CB8AC3E}">
        <p14:creationId xmlns:p14="http://schemas.microsoft.com/office/powerpoint/2010/main" val="2557469202"/>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COLLABO">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04761" y="1926225"/>
            <a:ext cx="10784115" cy="2316161"/>
          </a:xfrm>
        </p:spPr>
        <p:txBody>
          <a:bodyPr>
            <a:noAutofit/>
          </a:bodyPr>
          <a:lstStyle>
            <a:lvl1pPr algn="l">
              <a:defRPr sz="4800" b="1" spc="-150">
                <a:solidFill>
                  <a:srgbClr val="FFFFFF"/>
                </a:solidFill>
                <a:latin typeface="Arial"/>
                <a:cs typeface="Arial"/>
              </a:defRPr>
            </a:lvl1pPr>
          </a:lstStyle>
          <a:p>
            <a:r>
              <a:rPr lang="fr-FR"/>
              <a:t>Modifiez le style du titre</a:t>
            </a:r>
            <a:endParaRPr lang="en-US" dirty="0"/>
          </a:p>
        </p:txBody>
      </p:sp>
      <p:sp>
        <p:nvSpPr>
          <p:cNvPr id="12" name="Title 8"/>
          <p:cNvSpPr txBox="1">
            <a:spLocks/>
          </p:cNvSpPr>
          <p:nvPr/>
        </p:nvSpPr>
        <p:spPr>
          <a:xfrm>
            <a:off x="4469703" y="4413236"/>
            <a:ext cx="6919173" cy="955023"/>
          </a:xfrm>
          <a:prstGeom prst="rect">
            <a:avLst/>
          </a:prstGeom>
        </p:spPr>
        <p:txBody>
          <a:bodyPr vert="horz" lIns="91440" tIns="45720" rIns="91440" bIns="45720" rtlCol="0" anchor="t">
            <a:noAutofit/>
          </a:bodyPr>
          <a:lstStyle>
            <a:lvl1pPr algn="l" defTabSz="457200" rtl="0" eaLnBrk="1" latinLnBrk="0" hangingPunct="1">
              <a:spcBef>
                <a:spcPct val="0"/>
              </a:spcBef>
              <a:buNone/>
              <a:defRPr sz="4800" kern="1200" spc="-150">
                <a:solidFill>
                  <a:srgbClr val="FFFFFF"/>
                </a:solidFill>
                <a:latin typeface="Tahoma"/>
                <a:ea typeface="+mj-ea"/>
                <a:cs typeface="Tahoma"/>
              </a:defRPr>
            </a:lvl1pPr>
          </a:lstStyle>
          <a:p>
            <a:pPr algn="r"/>
            <a:r>
              <a:rPr lang="fr-CA" sz="2400" spc="0" dirty="0">
                <a:latin typeface="Arial"/>
                <a:cs typeface="Arial"/>
              </a:rPr>
              <a:t>Click to </a:t>
            </a:r>
            <a:r>
              <a:rPr lang="fr-CA" sz="2400" spc="0" dirty="0" err="1">
                <a:latin typeface="Arial"/>
                <a:cs typeface="Arial"/>
              </a:rPr>
              <a:t>edit</a:t>
            </a:r>
            <a:r>
              <a:rPr lang="fr-CA" sz="2400" spc="0" dirty="0">
                <a:latin typeface="Arial"/>
                <a:cs typeface="Arial"/>
              </a:rPr>
              <a:t> Master </a:t>
            </a:r>
            <a:r>
              <a:rPr lang="fr-CA" sz="2400" spc="0" dirty="0" err="1">
                <a:latin typeface="Arial"/>
                <a:cs typeface="Arial"/>
              </a:rPr>
              <a:t>subtitle</a:t>
            </a:r>
            <a:r>
              <a:rPr lang="fr-CA" sz="2400" spc="0" dirty="0">
                <a:latin typeface="Arial"/>
                <a:cs typeface="Arial"/>
              </a:rPr>
              <a:t> style</a:t>
            </a:r>
            <a:endParaRPr lang="en-US" sz="2400" spc="0" dirty="0">
              <a:latin typeface="Arial"/>
              <a:cs typeface="Arial"/>
            </a:endParaRPr>
          </a:p>
        </p:txBody>
      </p:sp>
      <p:sp>
        <p:nvSpPr>
          <p:cNvPr id="13" name="Footer Placeholder 4"/>
          <p:cNvSpPr>
            <a:spLocks noGrp="1"/>
          </p:cNvSpPr>
          <p:nvPr>
            <p:ph type="ftr" sz="quarter" idx="3"/>
          </p:nvPr>
        </p:nvSpPr>
        <p:spPr>
          <a:xfrm>
            <a:off x="6419052" y="6356353"/>
            <a:ext cx="5502065" cy="365125"/>
          </a:xfrm>
          <a:prstGeom prst="rect">
            <a:avLst/>
          </a:prstGeom>
        </p:spPr>
        <p:txBody>
          <a:bodyPr vert="horz" lIns="91440" tIns="45720" rIns="91440" bIns="45720" rtlCol="0" anchor="ctr"/>
          <a:lstStyle>
            <a:lvl1pPr algn="r">
              <a:defRPr sz="1100">
                <a:solidFill>
                  <a:schemeClr val="bg1"/>
                </a:solidFill>
              </a:defRPr>
            </a:lvl1pPr>
          </a:lstStyle>
          <a:p>
            <a:r>
              <a:rPr lang="fr-FR" dirty="0"/>
              <a:t>Tous droits réservés. © 2017 Collège de l’immobilier du Québec</a:t>
            </a:r>
          </a:p>
        </p:txBody>
      </p:sp>
      <p:sp>
        <p:nvSpPr>
          <p:cNvPr id="6" name="Footer Placeholder 4"/>
          <p:cNvSpPr txBox="1">
            <a:spLocks/>
          </p:cNvSpPr>
          <p:nvPr/>
        </p:nvSpPr>
        <p:spPr>
          <a:xfrm>
            <a:off x="163819" y="4406021"/>
            <a:ext cx="1411408" cy="600413"/>
          </a:xfrm>
          <a:prstGeom prst="rect">
            <a:avLst/>
          </a:prstGeom>
        </p:spPr>
        <p:txBody>
          <a:bodyPr vert="horz" lIns="91440" tIns="45720" rIns="91440" bIns="45720" rtlCol="0" anchor="t"/>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tx1"/>
                </a:solidFill>
                <a:latin typeface="Arial"/>
                <a:cs typeface="Arial"/>
              </a:rPr>
              <a:t>En</a:t>
            </a:r>
            <a:r>
              <a:rPr lang="en-US" sz="1200" baseline="0" dirty="0">
                <a:solidFill>
                  <a:schemeClr val="tx1"/>
                </a:solidFill>
                <a:latin typeface="Arial"/>
                <a:cs typeface="Arial"/>
              </a:rPr>
              <a:t> </a:t>
            </a:r>
          </a:p>
          <a:p>
            <a:pPr algn="l"/>
            <a:r>
              <a:rPr lang="en-US" sz="1200" dirty="0">
                <a:solidFill>
                  <a:schemeClr val="tx1"/>
                </a:solidFill>
                <a:latin typeface="Arial"/>
                <a:cs typeface="Arial"/>
              </a:rPr>
              <a:t>collaboration </a:t>
            </a:r>
          </a:p>
          <a:p>
            <a:pPr algn="l"/>
            <a:r>
              <a:rPr lang="en-US" sz="1200" baseline="0" dirty="0">
                <a:solidFill>
                  <a:schemeClr val="tx1"/>
                </a:solidFill>
                <a:latin typeface="Arial"/>
                <a:cs typeface="Arial"/>
              </a:rPr>
              <a:t>avec :</a:t>
            </a:r>
          </a:p>
        </p:txBody>
      </p:sp>
      <p:sp>
        <p:nvSpPr>
          <p:cNvPr id="2" name="TextBox 1"/>
          <p:cNvSpPr txBox="1"/>
          <p:nvPr/>
        </p:nvSpPr>
        <p:spPr>
          <a:xfrm>
            <a:off x="2717265" y="6468488"/>
            <a:ext cx="184731" cy="369332"/>
          </a:xfrm>
          <a:prstGeom prst="rect">
            <a:avLst/>
          </a:prstGeom>
          <a:noFill/>
        </p:spPr>
        <p:txBody>
          <a:bodyPr wrap="none" rtlCol="0">
            <a:spAutoFit/>
          </a:bodyPr>
          <a:lstStyle/>
          <a:p>
            <a:endParaRPr lang="en-US" dirty="0"/>
          </a:p>
        </p:txBody>
      </p:sp>
      <p:sp>
        <p:nvSpPr>
          <p:cNvPr id="10" name="Rectangle 9"/>
          <p:cNvSpPr/>
          <p:nvPr/>
        </p:nvSpPr>
        <p:spPr>
          <a:xfrm>
            <a:off x="196904" y="199373"/>
            <a:ext cx="1998568" cy="7384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86259" y="134343"/>
            <a:ext cx="2369621" cy="869900"/>
          </a:xfrm>
          <a:prstGeom prst="rect">
            <a:avLst/>
          </a:prstGeom>
        </p:spPr>
      </p:pic>
    </p:spTree>
    <p:extLst>
      <p:ext uri="{BB962C8B-B14F-4D97-AF65-F5344CB8AC3E}">
        <p14:creationId xmlns:p14="http://schemas.microsoft.com/office/powerpoint/2010/main" val="15561365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2285" y="238353"/>
            <a:ext cx="9260115" cy="893763"/>
          </a:xfrm>
          <a:prstGeom prst="rect">
            <a:avLst/>
          </a:prstGeom>
        </p:spPr>
        <p:txBody>
          <a:bodyPr vert="horz" lIns="91440" tIns="45720" rIns="91440" bIns="45720" rtlCol="0" anchor="ctr">
            <a:noAutofit/>
          </a:bodyPr>
          <a:lstStyle/>
          <a:p>
            <a:r>
              <a:rPr lang="fr-CA" dirty="0"/>
              <a:t>CLICK TO EDIT TITLE STYLE</a:t>
            </a:r>
            <a:endParaRPr lang="en-US" dirty="0"/>
          </a:p>
        </p:txBody>
      </p:sp>
      <p:sp>
        <p:nvSpPr>
          <p:cNvPr id="3" name="Text Placeholder 2"/>
          <p:cNvSpPr>
            <a:spLocks noGrp="1"/>
          </p:cNvSpPr>
          <p:nvPr>
            <p:ph type="body" idx="1"/>
          </p:nvPr>
        </p:nvSpPr>
        <p:spPr>
          <a:xfrm>
            <a:off x="609600" y="1335315"/>
            <a:ext cx="10972800" cy="4790849"/>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609600" y="6356353"/>
            <a:ext cx="7416800" cy="365125"/>
          </a:xfrm>
          <a:prstGeom prst="rect">
            <a:avLst/>
          </a:prstGeom>
        </p:spPr>
        <p:txBody>
          <a:bodyPr vert="horz" lIns="91440" tIns="45720" rIns="91440" bIns="45720" rtlCol="0" anchor="ctr"/>
          <a:lstStyle>
            <a:lvl1pPr algn="l">
              <a:defRPr sz="1200">
                <a:solidFill>
                  <a:schemeClr val="bg1"/>
                </a:solidFill>
              </a:defRPr>
            </a:lvl1pPr>
          </a:lstStyle>
          <a:p>
            <a:r>
              <a:rPr lang="en-US" dirty="0"/>
              <a:t>© </a:t>
            </a:r>
            <a:r>
              <a:rPr lang="en-US" dirty="0" err="1"/>
              <a:t>Tous</a:t>
            </a:r>
            <a:r>
              <a:rPr lang="en-US" dirty="0"/>
              <a:t> </a:t>
            </a:r>
            <a:r>
              <a:rPr lang="en-US" dirty="0" err="1"/>
              <a:t>droits</a:t>
            </a:r>
            <a:r>
              <a:rPr lang="en-US" dirty="0"/>
              <a:t> </a:t>
            </a:r>
            <a:r>
              <a:rPr lang="en-US" dirty="0" err="1"/>
              <a:t>réservés</a:t>
            </a:r>
            <a:r>
              <a:rPr lang="en-US" dirty="0"/>
              <a:t> </a:t>
            </a:r>
            <a:r>
              <a:rPr lang="en-US" dirty="0" err="1"/>
              <a:t>Collège</a:t>
            </a:r>
            <a:r>
              <a:rPr lang="en-US" dirty="0"/>
              <a:t> de </a:t>
            </a:r>
            <a:r>
              <a:rPr lang="en-US" dirty="0" err="1"/>
              <a:t>l’immobilier</a:t>
            </a:r>
            <a:r>
              <a:rPr lang="en-US" dirty="0"/>
              <a:t> du Québec 2017</a:t>
            </a:r>
          </a:p>
        </p:txBody>
      </p:sp>
      <p:sp>
        <p:nvSpPr>
          <p:cNvPr id="6" name="Slide Number Placeholder 5"/>
          <p:cNvSpPr>
            <a:spLocks noGrp="1"/>
          </p:cNvSpPr>
          <p:nvPr>
            <p:ph type="sldNum" sz="quarter" idx="4"/>
          </p:nvPr>
        </p:nvSpPr>
        <p:spPr>
          <a:xfrm>
            <a:off x="8737600" y="6356353"/>
            <a:ext cx="2844800" cy="365125"/>
          </a:xfrm>
          <a:prstGeom prst="rect">
            <a:avLst/>
          </a:prstGeom>
          <a:ln>
            <a:noFill/>
          </a:ln>
        </p:spPr>
        <p:txBody>
          <a:bodyPr vert="horz" lIns="91440" tIns="45720" rIns="91440" bIns="45720" rtlCol="0" anchor="ctr"/>
          <a:lstStyle>
            <a:lvl1pPr algn="r">
              <a:defRPr sz="1200">
                <a:solidFill>
                  <a:srgbClr val="FFFFFF"/>
                </a:solidFill>
              </a:defRPr>
            </a:lvl1pPr>
          </a:lstStyle>
          <a:p>
            <a:pPr>
              <a:defRPr/>
            </a:pPr>
            <a:fld id="{344204F1-4CF2-47E9-9654-2A716E99C867}" type="slidenum">
              <a:rPr lang="en-CA" smtClean="0"/>
              <a:pPr>
                <a:defRPr/>
              </a:pPr>
              <a:t>‹#›</a:t>
            </a:fld>
            <a:endParaRPr lang="en-CA"/>
          </a:p>
        </p:txBody>
      </p:sp>
      <p:pic>
        <p:nvPicPr>
          <p:cNvPr id="9" name="Picture 8" descr="CIQ_logo_CMYK_4_sanstexte.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36290" y="238354"/>
            <a:ext cx="1963703" cy="989833"/>
          </a:xfrm>
          <a:prstGeom prst="rect">
            <a:avLst/>
          </a:prstGeom>
        </p:spPr>
      </p:pic>
    </p:spTree>
    <p:extLst>
      <p:ext uri="{BB962C8B-B14F-4D97-AF65-F5344CB8AC3E}">
        <p14:creationId xmlns:p14="http://schemas.microsoft.com/office/powerpoint/2010/main" val="533145699"/>
      </p:ext>
    </p:extLst>
  </p:cSld>
  <p:clrMap bg1="lt1" tx1="dk1" bg2="lt2" tx2="dk2" accent1="accent1" accent2="accent2" accent3="accent3" accent4="accent4" accent5="accent5" accent6="accent6" hlink="hlink" folHlink="folHlink"/>
  <p:sldLayoutIdLst>
    <p:sldLayoutId id="2147484828"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1" r:id="rId12"/>
    <p:sldLayoutId id="2147484842" r:id="rId13"/>
    <p:sldLayoutId id="2147484843" r:id="rId14"/>
    <p:sldLayoutId id="2147484844" r:id="rId15"/>
  </p:sldLayoutIdLst>
  <p:transition spd="slow">
    <p:fade/>
  </p:transition>
  <p:hf hdr="0" ftr="0"/>
  <p:txStyles>
    <p:titleStyle>
      <a:lvl1pPr algn="r" defTabSz="457200" rtl="0" eaLnBrk="1" latinLnBrk="0" hangingPunct="1">
        <a:spcBef>
          <a:spcPct val="0"/>
        </a:spcBef>
        <a:buNone/>
        <a:defRPr sz="3200" b="1" kern="1200" spc="0">
          <a:solidFill>
            <a:srgbClr val="376092"/>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SzPct val="75000"/>
        <a:buFont typeface="Arial" panose="020B0604020202020204" pitchFamily="34" charset="0"/>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SzPct val="75000"/>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5"/>
        </a:buClr>
        <a:buSzPct val="75000"/>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6"/>
        </a:buClr>
        <a:buSzPct val="75000"/>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FF0000"/>
        </a:buClr>
        <a:buSzPct val="75000"/>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22285" y="238352"/>
            <a:ext cx="9260000" cy="8936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rgbClr val="376092"/>
              </a:buClr>
              <a:buSzPts val="3000"/>
              <a:buFont typeface="Arial"/>
              <a:buNone/>
              <a:defRPr sz="3000" b="1" i="0" u="none" strike="noStrike" cap="none">
                <a:solidFill>
                  <a:srgbClr val="37609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335315"/>
            <a:ext cx="10972800" cy="4790800"/>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rgbClr val="36609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42900" algn="l" rtl="0">
              <a:spcBef>
                <a:spcPts val="480"/>
              </a:spcBef>
              <a:spcAft>
                <a:spcPts val="0"/>
              </a:spcAft>
              <a:buClr>
                <a:srgbClr val="366092"/>
              </a:buClr>
              <a:buSzPts val="1800"/>
              <a:buFont typeface="Noto Sans Symbols"/>
              <a:buChar char="○"/>
              <a:defRPr sz="2400" b="0" i="0" u="none" strike="noStrike" cap="none">
                <a:solidFill>
                  <a:schemeClr val="dk1"/>
                </a:solidFill>
                <a:latin typeface="Arial"/>
                <a:ea typeface="Arial"/>
                <a:cs typeface="Arial"/>
                <a:sym typeface="Arial"/>
              </a:defRPr>
            </a:lvl2pPr>
            <a:lvl3pPr marL="1371600" marR="0" lvl="2" indent="-323850" algn="l" rtl="0">
              <a:spcBef>
                <a:spcPts val="400"/>
              </a:spcBef>
              <a:spcAft>
                <a:spcPts val="0"/>
              </a:spcAft>
              <a:buClr>
                <a:schemeClr val="accent5"/>
              </a:buClr>
              <a:buSzPts val="1500"/>
              <a:buFont typeface="Noto Sans Symbols"/>
              <a:buChar char="■"/>
              <a:defRPr sz="2000" b="0" i="0" u="none" strike="noStrike" cap="none">
                <a:solidFill>
                  <a:schemeClr val="dk1"/>
                </a:solidFill>
                <a:latin typeface="Arial"/>
                <a:ea typeface="Arial"/>
                <a:cs typeface="Arial"/>
                <a:sym typeface="Arial"/>
              </a:defRPr>
            </a:lvl3pPr>
            <a:lvl4pPr marL="1828800" marR="0" lvl="3" indent="-314325" algn="l" rtl="0">
              <a:spcBef>
                <a:spcPts val="360"/>
              </a:spcBef>
              <a:spcAft>
                <a:spcPts val="0"/>
              </a:spcAft>
              <a:buClr>
                <a:schemeClr val="accent6"/>
              </a:buClr>
              <a:buSzPts val="1350"/>
              <a:buFont typeface="Noto Sans Symbols"/>
              <a:buChar char="●"/>
              <a:defRPr sz="1800" b="0" i="0" u="none" strike="noStrike" cap="none">
                <a:solidFill>
                  <a:schemeClr val="dk1"/>
                </a:solidFill>
                <a:latin typeface="Arial"/>
                <a:ea typeface="Arial"/>
                <a:cs typeface="Arial"/>
                <a:sym typeface="Arial"/>
              </a:defRPr>
            </a:lvl4pPr>
            <a:lvl5pPr marL="2286000" marR="0" lvl="4" indent="-314325" algn="l" rtl="0">
              <a:spcBef>
                <a:spcPts val="360"/>
              </a:spcBef>
              <a:spcAft>
                <a:spcPts val="0"/>
              </a:spcAft>
              <a:buClr>
                <a:srgbClr val="FF0000"/>
              </a:buClr>
              <a:buSzPts val="1350"/>
              <a:buFont typeface="Noto Sans Symbols"/>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609600" y="6356351"/>
            <a:ext cx="7416800" cy="365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FFFFFF"/>
                </a:solidFill>
                <a:latin typeface="Calibri"/>
                <a:ea typeface="Calibri"/>
                <a:cs typeface="Calibri"/>
                <a:sym typeface="Calibri"/>
              </a:defRPr>
            </a:lvl1pPr>
            <a:lvl2pPr marL="0" marR="0" lvl="1" indent="0" algn="r" rtl="0">
              <a:spcBef>
                <a:spcPts val="0"/>
              </a:spcBef>
              <a:buNone/>
              <a:defRPr sz="1600" b="0" i="0" u="none" strike="noStrike" cap="none">
                <a:solidFill>
                  <a:srgbClr val="FFFFFF"/>
                </a:solidFill>
                <a:latin typeface="Calibri"/>
                <a:ea typeface="Calibri"/>
                <a:cs typeface="Calibri"/>
                <a:sym typeface="Calibri"/>
              </a:defRPr>
            </a:lvl2pPr>
            <a:lvl3pPr marL="0" marR="0" lvl="2" indent="0" algn="r" rtl="0">
              <a:spcBef>
                <a:spcPts val="0"/>
              </a:spcBef>
              <a:buNone/>
              <a:defRPr sz="1600" b="0" i="0" u="none" strike="noStrike" cap="none">
                <a:solidFill>
                  <a:srgbClr val="FFFFFF"/>
                </a:solidFill>
                <a:latin typeface="Calibri"/>
                <a:ea typeface="Calibri"/>
                <a:cs typeface="Calibri"/>
                <a:sym typeface="Calibri"/>
              </a:defRPr>
            </a:lvl3pPr>
            <a:lvl4pPr marL="0" marR="0" lvl="3" indent="0" algn="r" rtl="0">
              <a:spcBef>
                <a:spcPts val="0"/>
              </a:spcBef>
              <a:buNone/>
              <a:defRPr sz="1600" b="0" i="0" u="none" strike="noStrike" cap="none">
                <a:solidFill>
                  <a:srgbClr val="FFFFFF"/>
                </a:solidFill>
                <a:latin typeface="Calibri"/>
                <a:ea typeface="Calibri"/>
                <a:cs typeface="Calibri"/>
                <a:sym typeface="Calibri"/>
              </a:defRPr>
            </a:lvl4pPr>
            <a:lvl5pPr marL="0" marR="0" lvl="4" indent="0" algn="r" rtl="0">
              <a:spcBef>
                <a:spcPts val="0"/>
              </a:spcBef>
              <a:buNone/>
              <a:defRPr sz="1600" b="0" i="0" u="none" strike="noStrike" cap="none">
                <a:solidFill>
                  <a:srgbClr val="FFFFFF"/>
                </a:solidFill>
                <a:latin typeface="Calibri"/>
                <a:ea typeface="Calibri"/>
                <a:cs typeface="Calibri"/>
                <a:sym typeface="Calibri"/>
              </a:defRPr>
            </a:lvl5pPr>
            <a:lvl6pPr marL="0" marR="0" lvl="5" indent="0" algn="r" rtl="0">
              <a:spcBef>
                <a:spcPts val="0"/>
              </a:spcBef>
              <a:buNone/>
              <a:defRPr sz="1600" b="0" i="0" u="none" strike="noStrike" cap="none">
                <a:solidFill>
                  <a:srgbClr val="FFFFFF"/>
                </a:solidFill>
                <a:latin typeface="Calibri"/>
                <a:ea typeface="Calibri"/>
                <a:cs typeface="Calibri"/>
                <a:sym typeface="Calibri"/>
              </a:defRPr>
            </a:lvl6pPr>
            <a:lvl7pPr marL="0" marR="0" lvl="6" indent="0" algn="r" rtl="0">
              <a:spcBef>
                <a:spcPts val="0"/>
              </a:spcBef>
              <a:buNone/>
              <a:defRPr sz="1600" b="0" i="0" u="none" strike="noStrike" cap="none">
                <a:solidFill>
                  <a:srgbClr val="FFFFFF"/>
                </a:solidFill>
                <a:latin typeface="Calibri"/>
                <a:ea typeface="Calibri"/>
                <a:cs typeface="Calibri"/>
                <a:sym typeface="Calibri"/>
              </a:defRPr>
            </a:lvl7pPr>
            <a:lvl8pPr marL="0" marR="0" lvl="7" indent="0" algn="r" rtl="0">
              <a:spcBef>
                <a:spcPts val="0"/>
              </a:spcBef>
              <a:buNone/>
              <a:defRPr sz="1600" b="0" i="0" u="none" strike="noStrike" cap="none">
                <a:solidFill>
                  <a:srgbClr val="FFFFFF"/>
                </a:solidFill>
                <a:latin typeface="Calibri"/>
                <a:ea typeface="Calibri"/>
                <a:cs typeface="Calibri"/>
                <a:sym typeface="Calibri"/>
              </a:defRPr>
            </a:lvl8pPr>
            <a:lvl9pPr marL="0" marR="0" lvl="8" indent="0" algn="r" rtl="0">
              <a:spcBef>
                <a:spcPts val="0"/>
              </a:spcBef>
              <a:buNone/>
              <a:defRPr sz="1600" b="0" i="0" u="none" strike="noStrike" cap="none">
                <a:solidFill>
                  <a:srgbClr val="FFFFFF"/>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pic>
        <p:nvPicPr>
          <p:cNvPr id="10" name="Google Shape;10;p1" descr="CIQ_logo_CMYK_4_sanstexte.png"/>
          <p:cNvPicPr preferRelativeResize="0"/>
          <p:nvPr/>
        </p:nvPicPr>
        <p:blipFill rotWithShape="1">
          <a:blip r:embed="rId6">
            <a:alphaModFix/>
          </a:blip>
          <a:srcRect/>
          <a:stretch/>
        </p:blipFill>
        <p:spPr>
          <a:xfrm>
            <a:off x="236288" y="238355"/>
            <a:ext cx="1472776" cy="742375"/>
          </a:xfrm>
          <a:prstGeom prst="rect">
            <a:avLst/>
          </a:prstGeom>
          <a:noFill/>
          <a:ln>
            <a:noFill/>
          </a:ln>
        </p:spPr>
      </p:pic>
    </p:spTree>
    <p:extLst>
      <p:ext uri="{BB962C8B-B14F-4D97-AF65-F5344CB8AC3E}">
        <p14:creationId xmlns:p14="http://schemas.microsoft.com/office/powerpoint/2010/main" val="1024739546"/>
      </p:ext>
    </p:extLst>
  </p:cSld>
  <p:clrMap bg1="lt1" tx1="dk1" bg2="dk2" tx2="lt2" accent1="accent1" accent2="accent2" accent3="accent3" accent4="accent4" accent5="accent5" accent6="accent6" hlink="hlink" folHlink="folHlink"/>
  <p:sldLayoutIdLst>
    <p:sldLayoutId id="2147484846" r:id="rId1"/>
    <p:sldLayoutId id="2147484848" r:id="rId2"/>
    <p:sldLayoutId id="2147484849" r:id="rId3"/>
    <p:sldLayoutId id="21474848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6.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1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5.xml"/><Relationship Id="rId5" Type="http://schemas.openxmlformats.org/officeDocument/2006/relationships/tags" Target="../tags/tag37.xml"/><Relationship Id="rId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2.xml"/><Relationship Id="rId5" Type="http://schemas.openxmlformats.org/officeDocument/2006/relationships/slideLayout" Target="../slideLayouts/slideLayout5.xml"/><Relationship Id="rId4"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48.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chart" Target="../charts/chart1.xml"/><Relationship Id="rId5" Type="http://schemas.openxmlformats.org/officeDocument/2006/relationships/tags" Target="../tags/tag55.xml"/><Relationship Id="rId10" Type="http://schemas.openxmlformats.org/officeDocument/2006/relationships/notesSlide" Target="../notesSlides/notesSlide16.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1.xml"/><Relationship Id="rId7" Type="http://schemas.openxmlformats.org/officeDocument/2006/relationships/tags" Target="../tags/tag59.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65.xml"/><Relationship Id="rId7" Type="http://schemas.openxmlformats.org/officeDocument/2006/relationships/tags" Target="../tags/tag6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19.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9.xml"/><Relationship Id="rId7" Type="http://schemas.openxmlformats.org/officeDocument/2006/relationships/notesSlide" Target="../notesSlides/notesSlide1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10" Type="http://schemas.openxmlformats.org/officeDocument/2006/relationships/chart" Target="../charts/chart2.xml"/><Relationship Id="rId4" Type="http://schemas.openxmlformats.org/officeDocument/2006/relationships/tags" Target="../tags/tag70.xml"/><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5.xml"/><Relationship Id="rId5" Type="http://schemas.openxmlformats.org/officeDocument/2006/relationships/slideLayout" Target="../slideLayouts/slideLayout5.xml"/><Relationship Id="rId4" Type="http://schemas.openxmlformats.org/officeDocument/2006/relationships/tags" Target="../tags/tag90.xml"/></Relationships>
</file>

<file path=ppt/slides/_rels/slide26.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notesSlide" Target="../notesSlides/notesSlide26.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5.xml"/><Relationship Id="rId5" Type="http://schemas.openxmlformats.org/officeDocument/2006/relationships/tags" Target="../tags/tag95.xml"/><Relationship Id="rId4" Type="http://schemas.openxmlformats.org/officeDocument/2006/relationships/tags" Target="../tags/tag94.xml"/></Relationships>
</file>

<file path=ppt/slides/_rels/slide27.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27.xml"/><Relationship Id="rId5" Type="http://schemas.openxmlformats.org/officeDocument/2006/relationships/slideLayout" Target="../slideLayouts/slideLayout5.xml"/><Relationship Id="rId4" Type="http://schemas.openxmlformats.org/officeDocument/2006/relationships/tags" Target="../tags/tag99.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02.xml"/><Relationship Id="rId7" Type="http://schemas.openxmlformats.org/officeDocument/2006/relationships/slideLayout" Target="../slideLayouts/slideLayout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notesSlide" Target="../notesSlides/notesSlide30.xml"/><Relationship Id="rId5" Type="http://schemas.openxmlformats.org/officeDocument/2006/relationships/slideLayout" Target="../slideLayouts/slideLayout5.xml"/><Relationship Id="rId4" Type="http://schemas.openxmlformats.org/officeDocument/2006/relationships/tags" Target="../tags/tag112.xml"/></Relationships>
</file>

<file path=ppt/slides/_rels/slide31.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image" Target="../media/image24.png"/><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image" Target="../media/image23.png"/><Relationship Id="rId2" Type="http://schemas.openxmlformats.org/officeDocument/2006/relationships/tags" Target="../tags/tag132.xml"/><Relationship Id="rId16" Type="http://schemas.openxmlformats.org/officeDocument/2006/relationships/image" Target="../media/image22.pn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notesSlide" Target="../notesSlides/notesSlide37.xml"/><Relationship Id="rId10" Type="http://schemas.openxmlformats.org/officeDocument/2006/relationships/tags" Target="../tags/tag140.xml"/><Relationship Id="rId19" Type="http://schemas.openxmlformats.org/officeDocument/2006/relationships/image" Target="../media/image25.png"/><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46.xml"/><Relationship Id="rId7" Type="http://schemas.openxmlformats.org/officeDocument/2006/relationships/slideLayout" Target="../slideLayouts/slideLayout5.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52.xml"/><Relationship Id="rId7" Type="http://schemas.openxmlformats.org/officeDocument/2006/relationships/slideLayout" Target="../slideLayouts/slideLayout5.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1.xml"/><Relationship Id="rId5" Type="http://schemas.openxmlformats.org/officeDocument/2006/relationships/slideLayout" Target="../slideLayouts/slideLayout5.xml"/><Relationship Id="rId4" Type="http://schemas.openxmlformats.org/officeDocument/2006/relationships/tags" Target="../tags/tag162.xml"/></Relationships>
</file>

<file path=ppt/slides/_rels/slide42.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tags" Target="../tags/tag179.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notesSlide" Target="../notesSlides/notesSlide45.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slideLayout" Target="../slideLayouts/slideLayout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s/_rels/slide46.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comments" Target="../comments/comment1.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notesSlide" Target="../notesSlides/notesSlide46.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slideLayout" Target="../slideLayouts/slideLayout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s/_rels/slide47.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48.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xml"/><Relationship Id="rId7" Type="http://schemas.openxmlformats.org/officeDocument/2006/relationships/notesSlide" Target="../notesSlides/notesSlide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5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50.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notesSlide" Target="../notesSlides/notesSlide51.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211.xml"/></Relationships>
</file>

<file path=ppt/slides/_rels/slide53.xml.rels><?xml version="1.0" encoding="UTF-8" standalone="yes"?>
<Relationships xmlns="http://schemas.openxmlformats.org/package/2006/relationships"><Relationship Id="rId3" Type="http://schemas.openxmlformats.org/officeDocument/2006/relationships/tags" Target="../tags/tag214.xml"/><Relationship Id="rId7" Type="http://schemas.openxmlformats.org/officeDocument/2006/relationships/notesSlide" Target="../notesSlides/notesSlide5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54.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notesSlide" Target="../notesSlides/notesSlide54.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42068" y="3356992"/>
            <a:ext cx="11107863" cy="1872208"/>
          </a:xfrm>
        </p:spPr>
        <p:txBody>
          <a:bodyPr/>
          <a:lstStyle/>
          <a:p>
            <a:pPr lvl="0" algn="l" rtl="0">
              <a:spcBef>
                <a:spcPct val="20000"/>
              </a:spcBef>
              <a:buClr>
                <a:srgbClr val="4F81BD">
                  <a:lumMod val="75000"/>
                </a:srgbClr>
              </a:buClr>
              <a:buSzPct val="75000"/>
            </a:pPr>
            <a:r>
              <a:rPr lang="en-ca" b="1" i="0" u="none" baseline="0">
                <a:latin typeface="Arial" panose="020B0604020202020204" pitchFamily="34" charset="0"/>
                <a:cs typeface="Arial" panose="020B0604020202020204" pitchFamily="34" charset="0"/>
              </a:rPr>
              <a:t>Webinar 3: Business Plans</a:t>
            </a:r>
            <a:br>
              <a:rPr lang="en-ca">
                <a:latin typeface="Arial" panose="020B0604020202020204" pitchFamily="34" charset="0"/>
                <a:cs typeface="Arial" panose="020B0604020202020204" pitchFamily="34" charset="0"/>
              </a:rPr>
            </a:br>
            <a:r>
              <a:rPr lang="en-ca" sz="4000" b="1" i="1" u="none" baseline="0">
                <a:latin typeface="Arial" panose="020B0604020202020204" pitchFamily="34" charset="0"/>
                <a:cs typeface="Arial" panose="020B0604020202020204" pitchFamily="34" charset="0"/>
              </a:rPr>
              <a:t>Module 1</a:t>
            </a:r>
            <a:endParaRPr lang="en-ca" sz="4000" i="1" noProof="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74067A-EF8A-A745-A4DB-298E7E66C7F0}"/>
              </a:ext>
            </a:extLst>
          </p:cNvPr>
          <p:cNvSpPr txBox="1"/>
          <p:nvPr>
            <p:custDataLst>
              <p:tags r:id="rId2"/>
            </p:custDataLst>
          </p:nvPr>
        </p:nvSpPr>
        <p:spPr>
          <a:xfrm>
            <a:off x="6823543" y="620688"/>
            <a:ext cx="4680520" cy="1323439"/>
          </a:xfrm>
          <a:prstGeom prst="rect">
            <a:avLst/>
          </a:prstGeom>
          <a:noFill/>
        </p:spPr>
        <p:txBody>
          <a:bodyPr wrap="square" rtlCol="0">
            <a:spAutoFit/>
          </a:bodyPr>
          <a:lstStyle/>
          <a:p>
            <a:pPr algn="r" rtl="0"/>
            <a:r>
              <a:rPr lang="en-ca" sz="3200" b="0" i="0" u="none" baseline="0" dirty="0">
                <a:solidFill>
                  <a:schemeClr val="bg1"/>
                </a:solidFill>
              </a:rPr>
              <a:t>Career Analysis and Business</a:t>
            </a:r>
            <a:br>
              <a:rPr lang="en-ca" dirty="0">
                <a:solidFill>
                  <a:schemeClr val="bg1"/>
                </a:solidFill>
              </a:rPr>
            </a:br>
            <a:r>
              <a:rPr lang="en-ca" sz="800" b="0" i="0" u="none" baseline="0" dirty="0">
                <a:solidFill>
                  <a:schemeClr val="bg1"/>
                </a:solidFill>
              </a:rPr>
              <a:t>Course content is the exclusive property of the </a:t>
            </a:r>
            <a:r>
              <a:rPr lang="en-ca" sz="800" b="0" i="0" u="none" baseline="0" dirty="0" err="1">
                <a:solidFill>
                  <a:schemeClr val="bg1"/>
                </a:solidFill>
              </a:rPr>
              <a:t>Collège</a:t>
            </a:r>
            <a:r>
              <a:rPr lang="en-ca" sz="800" b="0" i="0" u="none" baseline="0" dirty="0">
                <a:solidFill>
                  <a:schemeClr val="bg1"/>
                </a:solidFill>
              </a:rPr>
              <a:t> de </a:t>
            </a:r>
            <a:r>
              <a:rPr lang="en-ca" sz="800" b="0" i="0" u="none" baseline="0" dirty="0" err="1">
                <a:solidFill>
                  <a:schemeClr val="bg1"/>
                </a:solidFill>
              </a:rPr>
              <a:t>l’immobilier</a:t>
            </a:r>
            <a:r>
              <a:rPr lang="en-ca" sz="800" b="0" i="0" u="none" baseline="0" dirty="0">
                <a:solidFill>
                  <a:schemeClr val="bg1"/>
                </a:solidFill>
              </a:rPr>
              <a:t> du Québec and the participant agrees not to redistribute, reproduce or use the material in any way.</a:t>
            </a:r>
          </a:p>
        </p:txBody>
      </p:sp>
    </p:spTree>
    <p:extLst>
      <p:ext uri="{BB962C8B-B14F-4D97-AF65-F5344CB8AC3E}">
        <p14:creationId xmlns:p14="http://schemas.microsoft.com/office/powerpoint/2010/main" val="20241130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02669-BD3B-9B4C-B572-A21D0A0681DA}"/>
              </a:ext>
            </a:extLst>
          </p:cNvPr>
          <p:cNvSpPr>
            <a:spLocks noGrp="1"/>
          </p:cNvSpPr>
          <p:nvPr>
            <p:ph idx="1"/>
            <p:custDataLst>
              <p:tags r:id="rId1"/>
            </p:custDataLst>
          </p:nvPr>
        </p:nvSpPr>
        <p:spPr>
          <a:xfrm>
            <a:off x="3431704" y="2492896"/>
            <a:ext cx="8150696" cy="2165693"/>
          </a:xfrm>
        </p:spPr>
        <p:txBody>
          <a:bodyPr>
            <a:normAutofit/>
          </a:bodyPr>
          <a:lstStyle/>
          <a:p>
            <a:pPr marL="0" indent="0" algn="l" rtl="0">
              <a:buNone/>
            </a:pPr>
            <a:r>
              <a:rPr lang="en-ca" b="0" i="0" u="none" baseline="0"/>
              <a:t>The indispensable first step in getting the things you want out of life is this: decide what you want.</a:t>
            </a:r>
          </a:p>
          <a:p>
            <a:pPr marL="0" indent="0" algn="r" rtl="0">
              <a:buNone/>
            </a:pPr>
            <a:r>
              <a:rPr lang="en-ca" b="0" i="1" u="none" baseline="0"/>
              <a:t>- Ben Stein</a:t>
            </a:r>
          </a:p>
        </p:txBody>
      </p:sp>
      <p:sp>
        <p:nvSpPr>
          <p:cNvPr id="3" name="Slide Number Placeholder 2">
            <a:extLst>
              <a:ext uri="{FF2B5EF4-FFF2-40B4-BE49-F238E27FC236}">
                <a16:creationId xmlns:a16="http://schemas.microsoft.com/office/drawing/2014/main" id="{0922EC13-0280-2C46-8912-67513A8F9E4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10</a:t>
            </a:fld>
            <a:endParaRPr lang="en-ca"/>
          </a:p>
        </p:txBody>
      </p:sp>
      <p:sp>
        <p:nvSpPr>
          <p:cNvPr id="4" name="Title 3">
            <a:extLst>
              <a:ext uri="{FF2B5EF4-FFF2-40B4-BE49-F238E27FC236}">
                <a16:creationId xmlns:a16="http://schemas.microsoft.com/office/drawing/2014/main" id="{0357466D-AE02-9F43-AC5D-F11A75958FAC}"/>
              </a:ext>
            </a:extLst>
          </p:cNvPr>
          <p:cNvSpPr>
            <a:spLocks noGrp="1"/>
          </p:cNvSpPr>
          <p:nvPr>
            <p:ph type="title"/>
            <p:custDataLst>
              <p:tags r:id="rId3"/>
            </p:custDataLst>
          </p:nvPr>
        </p:nvSpPr>
        <p:spPr/>
        <p:txBody>
          <a:bodyPr/>
          <a:lstStyle/>
          <a:p>
            <a:pPr algn="r" rtl="0"/>
            <a:r>
              <a:rPr lang="en-ca" b="1" i="0" u="none" baseline="0"/>
              <a:t>Market Research</a:t>
            </a:r>
          </a:p>
        </p:txBody>
      </p:sp>
      <p:pic>
        <p:nvPicPr>
          <p:cNvPr id="6" name="Picture 5" descr="A close up of a logo&#10;&#10;Description automatically generated">
            <a:extLst>
              <a:ext uri="{FF2B5EF4-FFF2-40B4-BE49-F238E27FC236}">
                <a16:creationId xmlns:a16="http://schemas.microsoft.com/office/drawing/2014/main" id="{641CB109-C842-A94E-8528-6AD2A7B71B98}"/>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95400" y="1988840"/>
            <a:ext cx="2378382" cy="1796999"/>
          </a:xfrm>
          <a:prstGeom prst="rect">
            <a:avLst/>
          </a:prstGeom>
        </p:spPr>
      </p:pic>
    </p:spTree>
    <p:extLst>
      <p:ext uri="{BB962C8B-B14F-4D97-AF65-F5344CB8AC3E}">
        <p14:creationId xmlns:p14="http://schemas.microsoft.com/office/powerpoint/2010/main" val="106422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1"/>
            </p:custDataLst>
          </p:nvPr>
        </p:nvSpPr>
        <p:spPr/>
        <p:txBody>
          <a:bodyPr/>
          <a:lstStyle/>
          <a:p>
            <a:pPr algn="r" rtl="0"/>
            <a:r>
              <a:rPr lang="en-ca" b="1" i="0" u="none" baseline="0"/>
              <a:t>Market Research</a:t>
            </a:r>
          </a:p>
        </p:txBody>
      </p:sp>
      <p:sp>
        <p:nvSpPr>
          <p:cNvPr id="2" name="Content Placeholder 1">
            <a:extLst>
              <a:ext uri="{FF2B5EF4-FFF2-40B4-BE49-F238E27FC236}">
                <a16:creationId xmlns:a16="http://schemas.microsoft.com/office/drawing/2014/main" id="{493FB673-E8D6-4141-9358-C1A9D9299DC3}"/>
              </a:ext>
            </a:extLst>
          </p:cNvPr>
          <p:cNvSpPr>
            <a:spLocks noGrp="1"/>
          </p:cNvSpPr>
          <p:nvPr>
            <p:ph sz="half" idx="1"/>
            <p:custDataLst>
              <p:tags r:id="rId2"/>
            </p:custDataLst>
          </p:nvPr>
        </p:nvSpPr>
        <p:spPr/>
        <p:txBody>
          <a:bodyPr/>
          <a:lstStyle/>
          <a:p>
            <a:pPr marL="0" indent="0" algn="l" rtl="0">
              <a:buNone/>
            </a:pPr>
            <a:r>
              <a:rPr lang="en-ca" b="0" i="0" u="sng" baseline="0" dirty="0"/>
              <a:t>Target market</a:t>
            </a:r>
          </a:p>
          <a:p>
            <a:pPr marL="0" indent="0" algn="l" rtl="0">
              <a:buNone/>
            </a:pPr>
            <a:endParaRPr lang="en-ca" dirty="0"/>
          </a:p>
          <a:p>
            <a:pPr marL="0" indent="0" algn="l" rtl="0">
              <a:buNone/>
            </a:pPr>
            <a:r>
              <a:rPr lang="en-ca" b="0" i="0" u="none" baseline="0" dirty="0"/>
              <a:t>A target market is a defined market</a:t>
            </a:r>
            <a:r>
              <a:rPr lang="en-CA" b="0" i="0" u="none" baseline="0" dirty="0"/>
              <a:t> segment</a:t>
            </a:r>
            <a:r>
              <a:rPr lang="en-ca" b="0" i="0" u="none" baseline="0" dirty="0"/>
              <a:t> to which you regularly communicate a particular message. </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11</a:t>
            </a:fld>
            <a:endParaRPr lang="en-ca"/>
          </a:p>
        </p:txBody>
      </p:sp>
      <p:sp>
        <p:nvSpPr>
          <p:cNvPr id="7" name="Content Placeholder 6">
            <a:extLst>
              <a:ext uri="{FF2B5EF4-FFF2-40B4-BE49-F238E27FC236}">
                <a16:creationId xmlns:a16="http://schemas.microsoft.com/office/drawing/2014/main" id="{579836BD-D55C-CC49-AF0C-2C71C939F86D}"/>
              </a:ext>
            </a:extLst>
          </p:cNvPr>
          <p:cNvSpPr>
            <a:spLocks noGrp="1"/>
          </p:cNvSpPr>
          <p:nvPr>
            <p:ph sz="half" idx="2"/>
            <p:custDataLst>
              <p:tags r:id="rId4"/>
            </p:custDataLst>
          </p:nvPr>
        </p:nvSpPr>
        <p:spPr>
          <a:xfrm>
            <a:off x="6197600" y="3429000"/>
            <a:ext cx="5384800" cy="2697165"/>
          </a:xfrm>
        </p:spPr>
        <p:txBody>
          <a:bodyPr/>
          <a:lstStyle/>
          <a:p>
            <a:pPr algn="l" rtl="0"/>
            <a:r>
              <a:rPr lang="en-ca" b="0" i="0" u="none" baseline="0"/>
              <a:t>To develop a regular clientele</a:t>
            </a:r>
          </a:p>
          <a:p>
            <a:pPr algn="l" rtl="0"/>
            <a:r>
              <a:rPr lang="en-ca" b="0" i="0" u="none" baseline="0"/>
              <a:t>To become a leader in your field</a:t>
            </a:r>
          </a:p>
          <a:p>
            <a:pPr algn="l" rtl="0"/>
            <a:r>
              <a:rPr lang="en-ca" b="0" i="0" u="none" baseline="0"/>
              <a:t>To increase your income</a:t>
            </a:r>
          </a:p>
          <a:p>
            <a:pPr algn="l" rtl="0"/>
            <a:r>
              <a:rPr lang="en-ca" b="0" i="0" u="none" baseline="0"/>
              <a:t>To stabilize your income</a:t>
            </a:r>
          </a:p>
        </p:txBody>
      </p:sp>
      <p:cxnSp>
        <p:nvCxnSpPr>
          <p:cNvPr id="9" name="Straight Arrow Connector 8">
            <a:extLst>
              <a:ext uri="{FF2B5EF4-FFF2-40B4-BE49-F238E27FC236}">
                <a16:creationId xmlns:a16="http://schemas.microsoft.com/office/drawing/2014/main" id="{0562B93F-E2FF-5741-A7E8-55168B097779}"/>
              </a:ext>
            </a:extLst>
          </p:cNvPr>
          <p:cNvCxnSpPr/>
          <p:nvPr>
            <p:custDataLst>
              <p:tags r:id="rId5"/>
            </p:custDataLst>
          </p:nvPr>
        </p:nvCxnSpPr>
        <p:spPr>
          <a:xfrm>
            <a:off x="2567608" y="5301208"/>
            <a:ext cx="3629994" cy="0"/>
          </a:xfrm>
          <a:prstGeom prst="straightConnector1">
            <a:avLst/>
          </a:prstGeom>
          <a:ln w="762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p:cTn id="25"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
                                            <p:txEl>
                                              <p:pRg st="2" end="2"/>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1"/>
            </p:custDataLst>
          </p:nvPr>
        </p:nvSpPr>
        <p:spPr/>
        <p:txBody>
          <a:bodyPr/>
          <a:lstStyle/>
          <a:p>
            <a:pPr algn="r" rtl="0"/>
            <a:r>
              <a:rPr lang="en-ca" b="1" i="0" u="none" baseline="0"/>
              <a:t>Market Research</a:t>
            </a:r>
          </a:p>
        </p:txBody>
      </p:sp>
      <p:sp>
        <p:nvSpPr>
          <p:cNvPr id="2" name="Content Placeholder 1">
            <a:extLst>
              <a:ext uri="{FF2B5EF4-FFF2-40B4-BE49-F238E27FC236}">
                <a16:creationId xmlns:a16="http://schemas.microsoft.com/office/drawing/2014/main" id="{493FB673-E8D6-4141-9358-C1A9D9299DC3}"/>
              </a:ext>
            </a:extLst>
          </p:cNvPr>
          <p:cNvSpPr>
            <a:spLocks noGrp="1"/>
          </p:cNvSpPr>
          <p:nvPr>
            <p:ph sz="half" idx="1"/>
            <p:custDataLst>
              <p:tags r:id="rId2"/>
            </p:custDataLst>
          </p:nvPr>
        </p:nvSpPr>
        <p:spPr/>
        <p:txBody>
          <a:bodyPr>
            <a:normAutofit fontScale="92500" lnSpcReduction="10000"/>
          </a:bodyPr>
          <a:lstStyle/>
          <a:p>
            <a:pPr marL="0" indent="0" algn="l" rtl="0">
              <a:buNone/>
            </a:pPr>
            <a:r>
              <a:rPr lang="en-ca" b="0" i="0" u="none" baseline="0" dirty="0"/>
              <a:t>Potential target markets:</a:t>
            </a:r>
            <a:endParaRPr lang="en-ca" dirty="0"/>
          </a:p>
          <a:p>
            <a:pPr marL="514350" indent="-514350" algn="l" rtl="0">
              <a:buFont typeface="+mj-lt"/>
              <a:buAutoNum type="arabicPeriod"/>
            </a:pPr>
            <a:r>
              <a:rPr lang="en-ca" b="0" i="0" u="none" baseline="0" dirty="0"/>
              <a:t>Sphere of influence</a:t>
            </a:r>
          </a:p>
          <a:p>
            <a:pPr marL="514350" indent="-514350" algn="l" rtl="0">
              <a:buFont typeface="+mj-lt"/>
              <a:buAutoNum type="arabicPeriod"/>
            </a:pPr>
            <a:r>
              <a:rPr lang="en-ca" b="0" i="0" u="none" baseline="0" dirty="0"/>
              <a:t>Geographic target (</a:t>
            </a:r>
            <a:r>
              <a:rPr lang="en-CA" b="0" i="0" u="none" baseline="0" dirty="0"/>
              <a:t>“</a:t>
            </a:r>
            <a:r>
              <a:rPr lang="en-CA" dirty="0"/>
              <a:t>farming” area</a:t>
            </a:r>
            <a:r>
              <a:rPr lang="en-ca" b="0" i="0" u="none" baseline="0" dirty="0"/>
              <a:t>)</a:t>
            </a:r>
          </a:p>
          <a:p>
            <a:pPr marL="514350" indent="-514350" algn="l" rtl="0">
              <a:buFont typeface="+mj-lt"/>
              <a:buAutoNum type="arabicPeriod"/>
            </a:pPr>
            <a:r>
              <a:rPr lang="en-ca" b="0" i="0" u="none" baseline="0" dirty="0"/>
              <a:t>Professional circles</a:t>
            </a:r>
          </a:p>
          <a:p>
            <a:pPr marL="514350" indent="-514350" algn="l" rtl="0">
              <a:buFont typeface="+mj-lt"/>
              <a:buAutoNum type="arabicPeriod"/>
            </a:pPr>
            <a:r>
              <a:rPr lang="en-ca" b="0" i="0" u="none" baseline="0" dirty="0"/>
              <a:t>Specialty markets</a:t>
            </a:r>
          </a:p>
          <a:p>
            <a:pPr marL="914400" lvl="1" indent="-514350" algn="l" rtl="0">
              <a:buFont typeface="+mj-lt"/>
              <a:buAutoNum type="arabicPeriod"/>
            </a:pPr>
            <a:r>
              <a:rPr lang="en-ca" b="0" i="0" u="none" baseline="0" dirty="0"/>
              <a:t>Luxury homes</a:t>
            </a:r>
          </a:p>
          <a:p>
            <a:pPr marL="914400" lvl="1" indent="-514350" algn="l" rtl="0">
              <a:buFont typeface="+mj-lt"/>
              <a:buAutoNum type="arabicPeriod"/>
            </a:pPr>
            <a:r>
              <a:rPr lang="en-ca" b="0" i="0" u="none" baseline="0" dirty="0"/>
              <a:t>Income-producing properties</a:t>
            </a:r>
          </a:p>
          <a:p>
            <a:pPr marL="914400" lvl="1" indent="-514350" algn="l" rtl="0">
              <a:buFont typeface="+mj-lt"/>
              <a:buAutoNum type="arabicPeriod"/>
            </a:pPr>
            <a:r>
              <a:rPr lang="en-ca" b="0" i="0" u="none" baseline="0" dirty="0"/>
              <a:t>Condos</a:t>
            </a:r>
          </a:p>
          <a:p>
            <a:pPr marL="914400" lvl="1" indent="-514350" algn="l" rtl="0">
              <a:buFont typeface="+mj-lt"/>
              <a:buAutoNum type="arabicPeriod"/>
            </a:pPr>
            <a:r>
              <a:rPr lang="en-ca" b="0" i="0" u="none" baseline="0" dirty="0"/>
              <a:t>Commercial</a:t>
            </a:r>
          </a:p>
          <a:p>
            <a:pPr marL="914400" lvl="1" indent="-514350" algn="l" rtl="0">
              <a:buFont typeface="+mj-lt"/>
              <a:buAutoNum type="arabicPeriod"/>
            </a:pPr>
            <a:r>
              <a:rPr lang="en-ca" b="0" i="0" u="none" baseline="0" dirty="0"/>
              <a:t>Etc.</a:t>
            </a:r>
          </a:p>
          <a:p>
            <a:pPr marL="0" indent="0" algn="l" rtl="0">
              <a:buNone/>
            </a:pPr>
            <a:endParaRPr lang="en-ca" dirty="0"/>
          </a:p>
          <a:p>
            <a:endParaRPr lang="en-ca" dirty="0"/>
          </a:p>
        </p:txBody>
      </p:sp>
      <p:sp>
        <p:nvSpPr>
          <p:cNvPr id="5" name="Content Placeholder 4">
            <a:extLst>
              <a:ext uri="{FF2B5EF4-FFF2-40B4-BE49-F238E27FC236}">
                <a16:creationId xmlns:a16="http://schemas.microsoft.com/office/drawing/2014/main" id="{3C8D7A9E-EAD7-4B41-BC81-2ABB1896D96F}"/>
              </a:ext>
            </a:extLst>
          </p:cNvPr>
          <p:cNvSpPr>
            <a:spLocks noGrp="1"/>
          </p:cNvSpPr>
          <p:nvPr>
            <p:ph sz="half" idx="2"/>
            <p:custDataLst>
              <p:tags r:id="rId3"/>
            </p:custDataLst>
          </p:nvPr>
        </p:nvSpPr>
        <p:spPr/>
        <p:txBody>
          <a:bodyPr>
            <a:normAutofit fontScale="92500" lnSpcReduction="10000"/>
          </a:bodyPr>
          <a:lstStyle/>
          <a:p>
            <a:pPr marL="514350" indent="-514350" algn="l" rtl="0">
              <a:buFont typeface="+mj-lt"/>
              <a:buAutoNum type="arabicPeriod" startAt="5"/>
            </a:pPr>
            <a:r>
              <a:rPr lang="en-ca" b="0" i="0" u="none" baseline="0" dirty="0"/>
              <a:t>Associat</a:t>
            </a:r>
            <a:r>
              <a:rPr lang="en-CA" b="0" i="0" u="none" baseline="0" dirty="0"/>
              <a:t>ive</a:t>
            </a:r>
            <a:r>
              <a:rPr lang="en-ca" b="0" i="0" u="none" baseline="0" dirty="0"/>
              <a:t> circles</a:t>
            </a:r>
          </a:p>
          <a:p>
            <a:pPr marL="914400" lvl="1" indent="-514350" algn="l" rtl="0">
              <a:buFont typeface="+mj-lt"/>
              <a:buAutoNum type="arabicPeriod" startAt="5"/>
            </a:pPr>
            <a:r>
              <a:rPr lang="en-ca" b="0" i="0" u="none" baseline="0" dirty="0"/>
              <a:t>Sports </a:t>
            </a:r>
            <a:r>
              <a:rPr lang="en-ca" dirty="0"/>
              <a:t>activities</a:t>
            </a:r>
            <a:endParaRPr lang="en-ca" b="0" i="0" u="none" baseline="0" dirty="0"/>
          </a:p>
          <a:p>
            <a:pPr marL="914400" lvl="1" indent="-514350" algn="l" rtl="0">
              <a:buFont typeface="+mj-lt"/>
              <a:buAutoNum type="arabicPeriod" startAt="5"/>
            </a:pPr>
            <a:r>
              <a:rPr lang="en-ca" b="0" i="0" u="none" baseline="0" dirty="0"/>
              <a:t>Community involvement</a:t>
            </a:r>
          </a:p>
          <a:p>
            <a:pPr marL="914400" lvl="1" indent="-514350" algn="l" rtl="0">
              <a:buFont typeface="+mj-lt"/>
              <a:buAutoNum type="arabicPeriod" startAt="5"/>
            </a:pPr>
            <a:r>
              <a:rPr lang="en-ca" b="0" i="0" u="none" baseline="0" dirty="0"/>
              <a:t>Political groups</a:t>
            </a:r>
          </a:p>
          <a:p>
            <a:pPr marL="914400" lvl="1" indent="-514350" algn="l" rtl="0">
              <a:buFont typeface="+mj-lt"/>
              <a:buAutoNum type="arabicPeriod" startAt="5"/>
            </a:pPr>
            <a:r>
              <a:rPr lang="en-ca" b="0" i="0" u="none" baseline="0" dirty="0"/>
              <a:t>Ethnic groups</a:t>
            </a:r>
          </a:p>
          <a:p>
            <a:pPr marL="914400" lvl="1" indent="-514350" algn="l" rtl="0">
              <a:buFont typeface="+mj-lt"/>
              <a:buAutoNum type="arabicPeriod" startAt="5"/>
            </a:pPr>
            <a:r>
              <a:rPr lang="en-ca" b="0" i="0" u="none" baseline="0" dirty="0"/>
              <a:t>Etc.</a:t>
            </a:r>
          </a:p>
          <a:p>
            <a:pPr marL="514350" indent="-514350" algn="l" rtl="0">
              <a:buFont typeface="+mj-lt"/>
              <a:buAutoNum type="arabicPeriod" startAt="5"/>
            </a:pPr>
            <a:r>
              <a:rPr lang="en-ca" dirty="0"/>
              <a:t>R</a:t>
            </a:r>
            <a:r>
              <a:rPr lang="en-ca" b="0" i="0" u="none" baseline="0" dirty="0"/>
              <a:t>eferrals</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12</a:t>
            </a:fld>
            <a:endParaRPr lang="en-ca"/>
          </a:p>
        </p:txBody>
      </p:sp>
    </p:spTree>
    <p:extLst>
      <p:ext uri="{BB962C8B-B14F-4D97-AF65-F5344CB8AC3E}">
        <p14:creationId xmlns:p14="http://schemas.microsoft.com/office/powerpoint/2010/main" val="337623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FSBOs and expired listings</a:t>
            </a:r>
            <a:endParaRPr lang="en-ca" u="sng" dirty="0"/>
          </a:p>
          <a:p>
            <a:pPr marL="0" indent="0" algn="l" rtl="0">
              <a:buNone/>
            </a:pPr>
            <a:endParaRPr lang="en-ca" dirty="0"/>
          </a:p>
          <a:p>
            <a:pPr marL="0" indent="0" algn="l" rtl="0">
              <a:buNone/>
            </a:pPr>
            <a:r>
              <a:rPr lang="en-ca" b="0" i="0" u="none" baseline="0" dirty="0"/>
              <a:t>Could be in your target market</a:t>
            </a:r>
          </a:p>
          <a:p>
            <a:pPr marL="0" indent="0" algn="l" rtl="0">
              <a:buNone/>
            </a:pPr>
            <a:r>
              <a:rPr lang="en-ca" b="0" i="0" u="none" baseline="0" dirty="0"/>
              <a:t>Could also be your target market as such</a:t>
            </a:r>
          </a:p>
          <a:p>
            <a:pPr marL="0" indent="0" algn="l" rtl="0">
              <a:buNone/>
            </a:pPr>
            <a:endParaRPr lang="en-ca" dirty="0"/>
          </a:p>
          <a:p>
            <a:pPr marL="0" indent="0" algn="l" rtl="0">
              <a:buNone/>
            </a:pPr>
            <a:r>
              <a:rPr lang="en-ca" b="0" i="0" u="none" baseline="0" dirty="0"/>
              <a:t>It’s up to you.</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13</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3697075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a:t>Analyze your market</a:t>
            </a:r>
          </a:p>
          <a:p>
            <a:pPr marL="0" indent="0" algn="l" rtl="0">
              <a:buNone/>
            </a:pPr>
            <a:endParaRPr lang="en-ca" dirty="0"/>
          </a:p>
          <a:p>
            <a:pPr marL="0" indent="0" algn="l" rtl="0">
              <a:buNone/>
            </a:pPr>
            <a:r>
              <a:rPr lang="en-ca" b="0" i="0" u="none" baseline="0"/>
              <a:t>Five key questions: In the past 12 months:</a:t>
            </a:r>
            <a:endParaRPr lang="en-ca" dirty="0"/>
          </a:p>
          <a:p>
            <a:pPr algn="l" rtl="0"/>
            <a:r>
              <a:rPr lang="en-ca" b="0" i="0" u="none" baseline="0"/>
              <a:t>How many listings have been advertised in your market?</a:t>
            </a:r>
          </a:p>
          <a:p>
            <a:pPr algn="l" rtl="0"/>
            <a:r>
              <a:rPr lang="en-ca" b="0" i="0" u="none" baseline="0"/>
              <a:t>How many sales were carried out?</a:t>
            </a:r>
          </a:p>
          <a:p>
            <a:pPr algn="l" rtl="0"/>
            <a:r>
              <a:rPr lang="en-ca" b="0" i="0" u="none" baseline="0"/>
              <a:t>What was the average sales price?</a:t>
            </a:r>
          </a:p>
          <a:p>
            <a:pPr algn="l" rtl="0"/>
            <a:r>
              <a:rPr lang="en-ca" b="0" i="0" u="none" baseline="0"/>
              <a:t>How many listings expired?</a:t>
            </a:r>
            <a:endParaRPr lang="en-ca" dirty="0"/>
          </a:p>
          <a:p>
            <a:pPr algn="l" rtl="0"/>
            <a:r>
              <a:rPr lang="en-ca" b="0" i="0" u="none" baseline="0"/>
              <a:t>How many brokers work in your market?</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14</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2971970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Market share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r>
                            <a:rPr lang="fr-CA" b="0" i="1" smtClean="0">
                              <a:latin typeface="Cambria Math" panose="02040503050406030204" pitchFamily="18" charset="0"/>
                            </a:rPr>
                            <m:t> </m:t>
                          </m:r>
                          <m:r>
                            <a:rPr lang="fr-CA" b="0" i="1" smtClean="0">
                              <a:latin typeface="Cambria Math" panose="02040503050406030204" pitchFamily="18" charset="0"/>
                            </a:rPr>
                            <m:t>𝑏𝑦</m:t>
                          </m:r>
                          <m:r>
                            <a:rPr lang="fr-CA" b="0" i="1" smtClean="0">
                              <a:latin typeface="Cambria Math" panose="02040503050406030204" pitchFamily="18" charset="0"/>
                            </a:rPr>
                            <m:t> </m:t>
                          </m:r>
                          <m:r>
                            <a:rPr lang="fr-CA" b="0" i="1" smtClean="0">
                              <a:latin typeface="Cambria Math" panose="02040503050406030204" pitchFamily="18" charset="0"/>
                            </a:rPr>
                            <m:t>𝑐𝑜𝑚𝑝𝑒𝑡𝑖𝑡𝑜𝑟</m:t>
                          </m:r>
                        </m:num>
                        <m:den>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𝑡𝑜𝑡𝑎𝑙</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den>
                      </m:f>
                    </m:oMath>
                  </m:oMathPara>
                </a14:m>
                <a:endParaRPr lang="en-ca" b="0" i="1" dirty="0">
                  <a:latin typeface="Cambria Math" panose="02040503050406030204" pitchFamily="18" charset="0"/>
                </a:endParaRPr>
              </a:p>
              <a:p>
                <a:pPr marL="0" indent="0" algn="l" rtl="0">
                  <a:buNone/>
                </a:pPr>
                <a:endParaRPr lang="en-ca" b="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m:t>
                      </m:r>
                      <m:r>
                        <a:rPr lang="fr-CA" b="0" i="1" smtClean="0">
                          <a:latin typeface="Cambria Math" panose="02040503050406030204" pitchFamily="18" charset="0"/>
                        </a:rPr>
                        <m:t>𝑐𝑜𝑚𝑝𝑒𝑡𝑖𝑡𝑜</m:t>
                      </m:r>
                      <m:sSup>
                        <m:sSupPr>
                          <m:ctrlPr>
                            <a:rPr lang="fr-CA" b="0" i="1" smtClean="0">
                              <a:latin typeface="Cambria Math" panose="02040503050406030204" pitchFamily="18" charset="0"/>
                            </a:rPr>
                          </m:ctrlPr>
                        </m:sSupPr>
                        <m:e>
                          <m:r>
                            <a:rPr lang="fr-CA" b="0" i="1" smtClean="0">
                              <a:latin typeface="Cambria Math" panose="02040503050406030204" pitchFamily="18" charset="0"/>
                            </a:rPr>
                            <m:t>𝑟</m:t>
                          </m:r>
                        </m:e>
                        <m:sup>
                          <m:r>
                            <a:rPr lang="fr-CA" b="0" i="1" smtClean="0">
                              <a:latin typeface="Cambria Math" panose="02040503050406030204" pitchFamily="18" charset="0"/>
                            </a:rPr>
                            <m:t>′</m:t>
                          </m:r>
                        </m:sup>
                      </m:sSup>
                      <m:r>
                        <a:rPr lang="fr-CA" b="0" i="1" smtClean="0">
                          <a:latin typeface="Cambria Math" panose="02040503050406030204" pitchFamily="18" charset="0"/>
                        </a:rPr>
                        <m:t>𝑠</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𝑠h𝑎𝑟𝑒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6"/>
                </p:custDataLst>
              </p:nvPr>
            </p:nvSpPr>
            <p:spPr>
              <a:xfrm>
                <a:off x="609600" y="1335315"/>
                <a:ext cx="10972800" cy="4397941"/>
              </a:xfrm>
              <a:blipFill>
                <a:blip r:embed="rId7"/>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15</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254094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2053214"/>
          </a:xfrm>
        </p:spPr>
        <p:txBody>
          <a:bodyPr>
            <a:normAutofit lnSpcReduction="10000"/>
          </a:bodyPr>
          <a:lstStyle/>
          <a:p>
            <a:pPr marL="0" indent="0" algn="l" rtl="0">
              <a:buNone/>
            </a:pPr>
            <a:r>
              <a:rPr lang="en-ca" b="0" i="0" u="sng" baseline="0" dirty="0"/>
              <a:t>Analyze your market – Market share</a:t>
            </a:r>
          </a:p>
          <a:p>
            <a:pPr marL="0" indent="0" algn="l" rtl="0">
              <a:buNone/>
            </a:pPr>
            <a:endParaRPr lang="en-ca" u="sng" dirty="0"/>
          </a:p>
          <a:p>
            <a:pPr marL="0" indent="0" algn="l" rtl="0">
              <a:buNone/>
            </a:pPr>
            <a:r>
              <a:rPr lang="en-ca" b="0" i="0" u="none" baseline="0" dirty="0"/>
              <a:t>Example of an area </a:t>
            </a:r>
          </a:p>
          <a:p>
            <a:pPr marL="0" indent="0" algn="l" rtl="0">
              <a:buNone/>
            </a:pPr>
            <a:r>
              <a:rPr lang="en-ca" b="0" i="0" u="none" baseline="0" dirty="0"/>
              <a:t>with 500 doors</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16</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graphicFrame>
        <p:nvGraphicFramePr>
          <p:cNvPr id="5" name="Chart 4">
            <a:extLst>
              <a:ext uri="{FF2B5EF4-FFF2-40B4-BE49-F238E27FC236}">
                <a16:creationId xmlns:a16="http://schemas.microsoft.com/office/drawing/2014/main" id="{34867416-5D63-8A43-BD47-EA19BC8D60E3}"/>
              </a:ext>
            </a:extLst>
          </p:cNvPr>
          <p:cNvGraphicFramePr/>
          <p:nvPr>
            <p:custDataLst>
              <p:tags r:id="rId4"/>
            </p:custDataLst>
            <p:extLst>
              <p:ext uri="{D42A27DB-BD31-4B8C-83A1-F6EECF244321}">
                <p14:modId xmlns:p14="http://schemas.microsoft.com/office/powerpoint/2010/main" val="3598279523"/>
              </p:ext>
            </p:extLst>
          </p:nvPr>
        </p:nvGraphicFramePr>
        <p:xfrm>
          <a:off x="6600056" y="2234499"/>
          <a:ext cx="4696296" cy="3303696"/>
        </p:xfrm>
        <a:graphic>
          <a:graphicData uri="http://schemas.openxmlformats.org/drawingml/2006/chart">
            <c:chart xmlns:c="http://schemas.openxmlformats.org/drawingml/2006/chart" xmlns:r="http://schemas.openxmlformats.org/officeDocument/2006/relationships" r:id="rId11"/>
          </a:graphicData>
        </a:graphic>
      </p:graphicFrame>
      <p:sp>
        <p:nvSpPr>
          <p:cNvPr id="6" name="TextBox 5">
            <a:extLst>
              <a:ext uri="{FF2B5EF4-FFF2-40B4-BE49-F238E27FC236}">
                <a16:creationId xmlns:a16="http://schemas.microsoft.com/office/drawing/2014/main" id="{E45EF4BC-8755-234A-947F-6474BBC5CFCD}"/>
              </a:ext>
            </a:extLst>
          </p:cNvPr>
          <p:cNvSpPr txBox="1"/>
          <p:nvPr>
            <p:custDataLst>
              <p:tags r:id="rId5"/>
            </p:custDataLst>
          </p:nvPr>
        </p:nvSpPr>
        <p:spPr>
          <a:xfrm>
            <a:off x="656289" y="3469471"/>
            <a:ext cx="1659493" cy="369332"/>
          </a:xfrm>
          <a:prstGeom prst="rect">
            <a:avLst/>
          </a:prstGeom>
          <a:noFill/>
        </p:spPr>
        <p:txBody>
          <a:bodyPr wrap="none" rtlCol="0">
            <a:spAutoFit/>
          </a:bodyPr>
          <a:lstStyle/>
          <a:p>
            <a:pPr algn="l" rtl="0"/>
            <a:r>
              <a:rPr lang="en-ca" b="0" i="0" u="none" baseline="0" dirty="0"/>
              <a:t>Total: 44 sales</a:t>
            </a:r>
          </a:p>
        </p:txBody>
      </p:sp>
      <p:sp>
        <p:nvSpPr>
          <p:cNvPr id="7" name="TextBox 6">
            <a:extLst>
              <a:ext uri="{FF2B5EF4-FFF2-40B4-BE49-F238E27FC236}">
                <a16:creationId xmlns:a16="http://schemas.microsoft.com/office/drawing/2014/main" id="{61E5A6FA-3B4A-014C-888E-2260C0A2E37E}"/>
              </a:ext>
            </a:extLst>
          </p:cNvPr>
          <p:cNvSpPr txBox="1"/>
          <p:nvPr>
            <p:custDataLst>
              <p:tags r:id="rId6"/>
            </p:custDataLst>
          </p:nvPr>
        </p:nvSpPr>
        <p:spPr>
          <a:xfrm>
            <a:off x="642874" y="3869698"/>
            <a:ext cx="2967607" cy="369332"/>
          </a:xfrm>
          <a:prstGeom prst="rect">
            <a:avLst/>
          </a:prstGeom>
          <a:noFill/>
        </p:spPr>
        <p:txBody>
          <a:bodyPr wrap="none" rtlCol="0">
            <a:spAutoFit/>
          </a:bodyPr>
          <a:lstStyle/>
          <a:p>
            <a:pPr algn="l" rtl="0"/>
            <a:r>
              <a:rPr lang="en-ca" b="0" i="0" u="none" baseline="0" dirty="0"/>
              <a:t>Broker A: 6 out of 44 sales</a:t>
            </a:r>
          </a:p>
        </p:txBody>
      </p:sp>
      <p:sp>
        <p:nvSpPr>
          <p:cNvPr id="8" name="TextBox 7">
            <a:extLst>
              <a:ext uri="{FF2B5EF4-FFF2-40B4-BE49-F238E27FC236}">
                <a16:creationId xmlns:a16="http://schemas.microsoft.com/office/drawing/2014/main" id="{27EFF118-24F0-A148-B175-B0B5222EDFCA}"/>
              </a:ext>
            </a:extLst>
          </p:cNvPr>
          <p:cNvSpPr txBox="1"/>
          <p:nvPr>
            <p:custDataLst>
              <p:tags r:id="rId7"/>
            </p:custDataLst>
          </p:nvPr>
        </p:nvSpPr>
        <p:spPr>
          <a:xfrm>
            <a:off x="642874" y="4252869"/>
            <a:ext cx="2993127" cy="369332"/>
          </a:xfrm>
          <a:prstGeom prst="rect">
            <a:avLst/>
          </a:prstGeom>
          <a:noFill/>
        </p:spPr>
        <p:txBody>
          <a:bodyPr wrap="none" rtlCol="0">
            <a:spAutoFit/>
          </a:bodyPr>
          <a:lstStyle/>
          <a:p>
            <a:pPr algn="l" rtl="0"/>
            <a:r>
              <a:rPr lang="en-ca" b="0" i="0" u="none" baseline="0"/>
              <a:t>Broker B: 5 out of 44 sales</a:t>
            </a:r>
          </a:p>
        </p:txBody>
      </p:sp>
      <p:sp>
        <p:nvSpPr>
          <p:cNvPr id="9" name="TextBox 8">
            <a:extLst>
              <a:ext uri="{FF2B5EF4-FFF2-40B4-BE49-F238E27FC236}">
                <a16:creationId xmlns:a16="http://schemas.microsoft.com/office/drawing/2014/main" id="{F41DC736-5268-D44B-97BF-519593399FDC}"/>
              </a:ext>
            </a:extLst>
          </p:cNvPr>
          <p:cNvSpPr txBox="1"/>
          <p:nvPr>
            <p:custDataLst>
              <p:tags r:id="rId8"/>
            </p:custDataLst>
          </p:nvPr>
        </p:nvSpPr>
        <p:spPr>
          <a:xfrm>
            <a:off x="656289" y="4608647"/>
            <a:ext cx="3005951" cy="369332"/>
          </a:xfrm>
          <a:prstGeom prst="rect">
            <a:avLst/>
          </a:prstGeom>
          <a:noFill/>
        </p:spPr>
        <p:txBody>
          <a:bodyPr wrap="none" rtlCol="0">
            <a:spAutoFit/>
          </a:bodyPr>
          <a:lstStyle/>
          <a:p>
            <a:pPr algn="l" rtl="0"/>
            <a:r>
              <a:rPr lang="en-ca" b="0" i="0" u="none" baseline="0"/>
              <a:t>Broker C: 7 out of 44 sales</a:t>
            </a:r>
          </a:p>
        </p:txBody>
      </p:sp>
      <p:cxnSp>
        <p:nvCxnSpPr>
          <p:cNvPr id="11" name="Straight Arrow Connector 10">
            <a:extLst>
              <a:ext uri="{FF2B5EF4-FFF2-40B4-BE49-F238E27FC236}">
                <a16:creationId xmlns:a16="http://schemas.microsoft.com/office/drawing/2014/main" id="{F19FBF37-46C5-DF4E-82DA-F3EB8D8C5B8B}"/>
              </a:ext>
            </a:extLst>
          </p:cNvPr>
          <p:cNvCxnSpPr>
            <a:cxnSpLocks/>
          </p:cNvCxnSpPr>
          <p:nvPr/>
        </p:nvCxnSpPr>
        <p:spPr>
          <a:xfrm flipH="1">
            <a:off x="9480376" y="2547028"/>
            <a:ext cx="754684" cy="73795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B71CBE5-3CA1-BC40-88A0-BB4BBACFCD9D}"/>
              </a:ext>
            </a:extLst>
          </p:cNvPr>
          <p:cNvCxnSpPr>
            <a:cxnSpLocks/>
          </p:cNvCxnSpPr>
          <p:nvPr/>
        </p:nvCxnSpPr>
        <p:spPr>
          <a:xfrm flipH="1">
            <a:off x="9948428" y="3573017"/>
            <a:ext cx="1022896" cy="2657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9FEB97A-B601-904A-8C6A-C11852A4CE08}"/>
              </a:ext>
            </a:extLst>
          </p:cNvPr>
          <p:cNvCxnSpPr>
            <a:cxnSpLocks/>
          </p:cNvCxnSpPr>
          <p:nvPr/>
        </p:nvCxnSpPr>
        <p:spPr>
          <a:xfrm flipH="1" flipV="1">
            <a:off x="9876933" y="4803441"/>
            <a:ext cx="716255" cy="67578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CFF3942-342D-C844-8C3F-571DE122CB38}"/>
              </a:ext>
            </a:extLst>
          </p:cNvPr>
          <p:cNvCxnSpPr>
            <a:cxnSpLocks/>
          </p:cNvCxnSpPr>
          <p:nvPr/>
        </p:nvCxnSpPr>
        <p:spPr>
          <a:xfrm>
            <a:off x="6849064" y="4146416"/>
            <a:ext cx="979047" cy="53986"/>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80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9" presetClass="entr" presetSubtype="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9" presetClass="entr" presetSubtype="0" fill="hold" nodeType="withEffect">
                                  <p:stCondLst>
                                    <p:cond delay="25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xit" presetSubtype="0" fill="hold" nodeType="withEffect">
                                  <p:stCondLst>
                                    <p:cond delay="0"/>
                                  </p:stCondLst>
                                  <p:childTnLst>
                                    <p:animEffect transition="out" filter="dissolv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9" presetClass="entr" presetSubtype="0" fill="hold"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xit" presetSubtype="0" fill="hold" nodeType="withEffect">
                                  <p:stCondLst>
                                    <p:cond delay="0"/>
                                  </p:stCondLst>
                                  <p:childTnLst>
                                    <p:animEffect transition="out" filter="dissolv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xit" presetSubtype="0" fill="hold" nodeType="withEffect">
                                  <p:stCondLst>
                                    <p:cond delay="0"/>
                                  </p:stCondLst>
                                  <p:childTnLst>
                                    <p:animEffect transition="out" filter="dissolv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the turnover rate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r>
                            <a:rPr lang="fr-CA" b="0" i="1" smtClean="0">
                              <a:latin typeface="Cambria Math" panose="02040503050406030204" pitchFamily="18" charset="0"/>
                            </a:rPr>
                            <m:t>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𝑠𝑜𝑙𝑑</m:t>
                          </m:r>
                        </m:num>
                        <m:den>
                          <m:r>
                            <a:rPr lang="fr-CA" b="0" i="1" smtClean="0">
                              <a:latin typeface="Cambria Math" panose="02040503050406030204" pitchFamily="18" charset="0"/>
                            </a:rPr>
                            <m:t>𝑛𝑜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h𝑜𝑢𝑠𝑒𝑠</m:t>
                          </m:r>
                          <m:r>
                            <a:rPr lang="fr-CA" b="0" i="1" smtClean="0">
                              <a:latin typeface="Cambria Math" panose="02040503050406030204" pitchFamily="18" charset="0"/>
                            </a:rPr>
                            <m:t> </m:t>
                          </m:r>
                          <m:r>
                            <a:rPr lang="fr-CA" b="0" i="1" smtClean="0">
                              <a:latin typeface="Cambria Math" panose="02040503050406030204" pitchFamily="18" charset="0"/>
                            </a:rPr>
                            <m:t>𝑖𝑛</m:t>
                          </m:r>
                          <m:r>
                            <a:rPr lang="fr-CA" b="0" i="1" smtClean="0">
                              <a:latin typeface="Cambria Math" panose="02040503050406030204" pitchFamily="18" charset="0"/>
                            </a:rPr>
                            <m:t> </m:t>
                          </m:r>
                          <m:r>
                            <a:rPr lang="fr-CA" b="0" i="1" smtClean="0">
                              <a:latin typeface="Cambria Math" panose="02040503050406030204" pitchFamily="18" charset="0"/>
                            </a:rPr>
                            <m:t>𝑡𝑎𝑟𝑔𝑒𝑡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den>
                      </m:f>
                      <m:r>
                        <a:rPr lang="en-ca" b="0" i="1" smtClean="0">
                          <a:latin typeface="Cambria Math" panose="02040503050406030204" pitchFamily="18" charset="0"/>
                        </a:rPr>
                        <m:t>=</m:t>
                      </m:r>
                      <m:r>
                        <a:rPr lang="fr-CA" b="0" i="1" smtClean="0">
                          <a:latin typeface="Cambria Math" panose="02040503050406030204" pitchFamily="18" charset="0"/>
                        </a:rPr>
                        <m:t>𝑡𝑢𝑟𝑛𝑜𝑣𝑒𝑟</m:t>
                      </m:r>
                      <m:r>
                        <a:rPr lang="fr-CA" b="0" i="1" smtClean="0">
                          <a:latin typeface="Cambria Math" panose="02040503050406030204" pitchFamily="18" charset="0"/>
                        </a:rPr>
                        <m:t> </m:t>
                      </m:r>
                      <m:r>
                        <a:rPr lang="fr-CA" b="0" i="1" smtClean="0">
                          <a:latin typeface="Cambria Math" panose="02040503050406030204" pitchFamily="18" charset="0"/>
                        </a:rPr>
                        <m:t>𝑟𝑎𝑡𝑒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7"/>
                </p:custDataLst>
              </p:nvPr>
            </p:nvSpPr>
            <p:spPr>
              <a:xfrm>
                <a:off x="609600" y="1335315"/>
                <a:ext cx="10972800" cy="4397941"/>
              </a:xfrm>
              <a:blipFill>
                <a:blip r:embed="rId8"/>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17</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47ECEB3B-A29B-824E-AD0C-4E869A7B2748}"/>
              </a:ext>
            </a:extLst>
          </p:cNvPr>
          <p:cNvSpPr txBox="1"/>
          <p:nvPr>
            <p:custDataLst>
              <p:tags r:id="rId4"/>
            </p:custDataLst>
          </p:nvPr>
        </p:nvSpPr>
        <p:spPr>
          <a:xfrm>
            <a:off x="6952342" y="4581128"/>
            <a:ext cx="4467890" cy="769441"/>
          </a:xfrm>
          <a:prstGeom prst="rect">
            <a:avLst/>
          </a:prstGeom>
          <a:noFill/>
        </p:spPr>
        <p:txBody>
          <a:bodyPr wrap="none" rtlCol="0">
            <a:spAutoFit/>
          </a:bodyPr>
          <a:lstStyle/>
          <a:p>
            <a:pPr algn="l" rtl="0"/>
            <a:r>
              <a:rPr lang="en-ca" sz="4400" b="0" i="0" u="none" baseline="0">
                <a:solidFill>
                  <a:srgbClr val="FF0000"/>
                </a:solidFill>
              </a:rPr>
              <a:t>44 ÷ 500 = 8.8%</a:t>
            </a:r>
            <a:endParaRPr lang="en-ca" sz="4400" dirty="0">
              <a:solidFill>
                <a:srgbClr val="FF0000"/>
              </a:solidFill>
            </a:endParaRPr>
          </a:p>
        </p:txBody>
      </p:sp>
    </p:spTree>
    <p:extLst>
      <p:ext uri="{BB962C8B-B14F-4D97-AF65-F5344CB8AC3E}">
        <p14:creationId xmlns:p14="http://schemas.microsoft.com/office/powerpoint/2010/main" val="24751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the target market at 100%</a:t>
                </a:r>
                <a:endParaRPr lang="en-ca" u="sng" dirty="0"/>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en-ca" b="0" i="1" smtClean="0">
                              <a:latin typeface="Cambria Math" panose="02040503050406030204" pitchFamily="18" charset="0"/>
                            </a:rPr>
                            <m:t>𝑛</m:t>
                          </m:r>
                          <m:r>
                            <a:rPr lang="fr-CA" b="0" i="1" smtClean="0">
                              <a:latin typeface="Cambria Math" panose="02040503050406030204" pitchFamily="18" charset="0"/>
                            </a:rPr>
                            <m:t>𝑜</m:t>
                          </m:r>
                          <m:r>
                            <a:rPr lang="fr-CA" b="0" i="1" smtClean="0">
                              <a:latin typeface="Cambria Math" panose="02040503050406030204" pitchFamily="18" charset="0"/>
                            </a:rPr>
                            <m:t>. </m:t>
                          </m:r>
                          <m:r>
                            <a:rPr lang="fr-CA" b="0" i="1" smtClean="0">
                              <a:latin typeface="Cambria Math" panose="02040503050406030204" pitchFamily="18" charset="0"/>
                            </a:rPr>
                            <m:t>𝑜𝑓</m:t>
                          </m:r>
                          <m:r>
                            <a:rPr lang="fr-CA" b="0" i="1" smtClean="0">
                              <a:latin typeface="Cambria Math" panose="02040503050406030204" pitchFamily="18" charset="0"/>
                            </a:rPr>
                            <m:t> </m:t>
                          </m:r>
                          <m:r>
                            <a:rPr lang="fr-CA" b="0" i="1" smtClean="0">
                              <a:latin typeface="Cambria Math" panose="02040503050406030204" pitchFamily="18" charset="0"/>
                            </a:rPr>
                            <m:t>𝑠𝑎𝑙𝑒𝑠</m:t>
                          </m:r>
                          <m:r>
                            <a:rPr lang="fr-CA" b="0" i="1" smtClean="0">
                              <a:latin typeface="Cambria Math" panose="02040503050406030204" pitchFamily="18" charset="0"/>
                            </a:rPr>
                            <m:t> </m:t>
                          </m:r>
                          <m:r>
                            <a:rPr lang="fr-CA" b="0" i="1" smtClean="0">
                              <a:latin typeface="Cambria Math" panose="02040503050406030204" pitchFamily="18" charset="0"/>
                            </a:rPr>
                            <m:t>𝑑𝑒𝑠𝑖𝑟𝑒𝑑</m:t>
                          </m:r>
                        </m:num>
                        <m:den>
                          <m:r>
                            <a:rPr lang="fr-CA" b="0" i="1" smtClean="0">
                              <a:latin typeface="Cambria Math" panose="02040503050406030204" pitchFamily="18" charset="0"/>
                            </a:rPr>
                            <m:t>𝑡𝑢𝑟𝑛𝑜𝑣𝑒𝑟</m:t>
                          </m:r>
                          <m:r>
                            <a:rPr lang="fr-CA" b="0" i="1" smtClean="0">
                              <a:latin typeface="Cambria Math" panose="02040503050406030204" pitchFamily="18" charset="0"/>
                            </a:rPr>
                            <m:t> </m:t>
                          </m:r>
                          <m:r>
                            <a:rPr lang="fr-CA" b="0" i="1" smtClean="0">
                              <a:latin typeface="Cambria Math" panose="02040503050406030204" pitchFamily="18" charset="0"/>
                            </a:rPr>
                            <m:t>𝑟𝑎𝑡𝑒</m:t>
                          </m:r>
                        </m:den>
                      </m:f>
                      <m:r>
                        <a:rPr lang="en-ca" b="0" i="1" smtClean="0">
                          <a:latin typeface="Cambria Math" panose="02040503050406030204" pitchFamily="18" charset="0"/>
                        </a:rPr>
                        <m:t>=</m:t>
                      </m:r>
                      <m:r>
                        <a:rPr lang="fr-CA" b="0" i="1" smtClean="0">
                          <a:latin typeface="Cambria Math" panose="02040503050406030204" pitchFamily="18" charset="0"/>
                        </a:rPr>
                        <m:t>𝑇𝑎𝑟𝑔𝑒𝑡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en-ca" b="0" i="1" smtClean="0">
                          <a:latin typeface="Cambria Math" panose="02040503050406030204" pitchFamily="18" charset="0"/>
                        </a:rPr>
                        <m:t>𝑎𝑡</m:t>
                      </m:r>
                      <m:r>
                        <a:rPr lang="en-ca" b="0" i="1" smtClean="0">
                          <a:latin typeface="Cambria Math" panose="02040503050406030204" pitchFamily="18" charset="0"/>
                        </a:rPr>
                        <m:t> 100%</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7"/>
                </p:custDataLst>
              </p:nvPr>
            </p:nvSpPr>
            <p:spPr>
              <a:xfrm>
                <a:off x="609600" y="1335315"/>
                <a:ext cx="10972800" cy="4397941"/>
              </a:xfrm>
              <a:blipFill>
                <a:blip r:embed="rId8"/>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18</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1E45D285-A6D9-6048-9998-53351E48938C}"/>
              </a:ext>
            </a:extLst>
          </p:cNvPr>
          <p:cNvSpPr txBox="1"/>
          <p:nvPr>
            <p:custDataLst>
              <p:tags r:id="rId4"/>
            </p:custDataLst>
          </p:nvPr>
        </p:nvSpPr>
        <p:spPr>
          <a:xfrm>
            <a:off x="5609290" y="4753244"/>
            <a:ext cx="6098144" cy="769441"/>
          </a:xfrm>
          <a:prstGeom prst="rect">
            <a:avLst/>
          </a:prstGeom>
          <a:noFill/>
        </p:spPr>
        <p:txBody>
          <a:bodyPr wrap="none" rtlCol="0">
            <a:spAutoFit/>
          </a:bodyPr>
          <a:lstStyle/>
          <a:p>
            <a:pPr algn="l" rtl="0"/>
            <a:r>
              <a:rPr lang="en-ca" sz="4400" b="0" i="0" u="none" baseline="0">
                <a:solidFill>
                  <a:srgbClr val="FF0000"/>
                </a:solidFill>
              </a:rPr>
              <a:t>4 ÷ 8.8% = 45 houses</a:t>
            </a:r>
          </a:p>
        </p:txBody>
      </p:sp>
    </p:spTree>
    <p:extLst>
      <p:ext uri="{BB962C8B-B14F-4D97-AF65-F5344CB8AC3E}">
        <p14:creationId xmlns:p14="http://schemas.microsoft.com/office/powerpoint/2010/main" val="11286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a:xfrm>
                <a:off x="609600" y="1335315"/>
                <a:ext cx="10972800" cy="4397941"/>
              </a:xfrm>
            </p:spPr>
            <p:txBody>
              <a:bodyPr>
                <a:normAutofit/>
              </a:bodyPr>
              <a:lstStyle/>
              <a:p>
                <a:pPr marL="0" indent="0" algn="l" rtl="0">
                  <a:buNone/>
                </a:pPr>
                <a:r>
                  <a:rPr lang="en-ca" b="0" i="0" u="sng" baseline="0" dirty="0"/>
                  <a:t>Analyze your market – Calculating target market size</a:t>
                </a:r>
              </a:p>
              <a:p>
                <a:pPr marL="0" indent="0" algn="l" rtl="0">
                  <a:buNone/>
                </a:pPr>
                <a:endParaRPr lang="en-ca" dirty="0"/>
              </a:p>
              <a:p>
                <a:pPr marL="0" indent="0" algn="l" rtl="0">
                  <a:buNone/>
                </a:pPr>
                <a:endParaRPr lang="en-ca" dirty="0"/>
              </a:p>
              <a:p>
                <a:pPr marL="0" indent="0" algn="l" rtl="0">
                  <a:buNone/>
                </a:pPr>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r>
                            <a:rPr lang="fr-CA" b="0" i="1" smtClean="0">
                              <a:latin typeface="Cambria Math" panose="02040503050406030204" pitchFamily="18" charset="0"/>
                            </a:rPr>
                            <m:t>𝑡𝑎𝑟𝑔𝑒𝑡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en-ca" b="0" i="1" smtClean="0">
                              <a:latin typeface="Cambria Math" panose="02040503050406030204" pitchFamily="18" charset="0"/>
                            </a:rPr>
                            <m:t>𝑎𝑡</m:t>
                          </m:r>
                          <m:r>
                            <a:rPr lang="en-ca" b="0" i="1" smtClean="0">
                              <a:latin typeface="Cambria Math" panose="02040503050406030204" pitchFamily="18" charset="0"/>
                            </a:rPr>
                            <m:t> 100%</m:t>
                          </m:r>
                        </m:num>
                        <m:den>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𝑠h𝑎𝑟𝑒</m:t>
                          </m:r>
                        </m:den>
                      </m:f>
                      <m:r>
                        <a:rPr lang="en-ca" b="0" i="1" smtClean="0">
                          <a:latin typeface="Cambria Math" panose="02040503050406030204" pitchFamily="18" charset="0"/>
                        </a:rPr>
                        <m:t>=</m:t>
                      </m:r>
                      <m:r>
                        <a:rPr lang="fr-CA" b="0" i="1" smtClean="0">
                          <a:latin typeface="Cambria Math" panose="02040503050406030204" pitchFamily="18" charset="0"/>
                        </a:rPr>
                        <m:t>𝑇𝑎𝑟𝑔𝑒𝑡</m:t>
                      </m:r>
                      <m:r>
                        <a:rPr lang="fr-CA" b="0" i="1" smtClean="0">
                          <a:latin typeface="Cambria Math" panose="02040503050406030204" pitchFamily="18" charset="0"/>
                        </a:rPr>
                        <m:t> </m:t>
                      </m:r>
                      <m:r>
                        <a:rPr lang="fr-CA" b="0" i="1" smtClean="0">
                          <a:latin typeface="Cambria Math" panose="02040503050406030204" pitchFamily="18" charset="0"/>
                        </a:rPr>
                        <m:t>𝑚𝑎𝑟𝑘𝑒𝑡</m:t>
                      </m:r>
                      <m:r>
                        <a:rPr lang="fr-CA" b="0" i="1" smtClean="0">
                          <a:latin typeface="Cambria Math" panose="02040503050406030204" pitchFamily="18" charset="0"/>
                        </a:rPr>
                        <m:t> </m:t>
                      </m:r>
                      <m:r>
                        <a:rPr lang="fr-CA" b="0" i="1" smtClean="0">
                          <a:latin typeface="Cambria Math" panose="02040503050406030204" pitchFamily="18" charset="0"/>
                        </a:rPr>
                        <m:t>𝑠𝑖𝑧𝑒</m:t>
                      </m:r>
                    </m:oMath>
                  </m:oMathPara>
                </a14:m>
                <a:endParaRPr lang="en-ca" dirty="0"/>
              </a:p>
            </p:txBody>
          </p:sp>
        </mc:Choice>
        <mc:Fallback xmlns="">
          <p:sp>
            <p:nvSpPr>
              <p:cNvPr id="2" name="Content Placeholder 1">
                <a:extLst>
                  <a:ext uri="{FF2B5EF4-FFF2-40B4-BE49-F238E27FC236}">
                    <a16:creationId xmlns:a16="http://schemas.microsoft.com/office/drawing/2014/main" id="{493FB673-E8D6-4141-9358-C1A9D9299DC3}"/>
                  </a:ext>
                </a:extLst>
              </p:cNvPr>
              <p:cNvSpPr>
                <a:spLocks noGrp="1" noRot="1" noChangeAspect="1" noMove="1" noResize="1" noEditPoints="1" noAdjustHandles="1" noChangeArrowheads="1" noChangeShapeType="1" noTextEdit="1"/>
              </p:cNvSpPr>
              <p:nvPr>
                <p:ph idx="1"/>
                <p:custDataLst>
                  <p:tags r:id="rId8"/>
                </p:custDataLst>
              </p:nvPr>
            </p:nvSpPr>
            <p:spPr>
              <a:xfrm>
                <a:off x="609600" y="1335315"/>
                <a:ext cx="10972800" cy="4397941"/>
              </a:xfrm>
              <a:blipFill>
                <a:blip r:embed="rId9"/>
                <a:stretch>
                  <a:fillRect l="-1111" t="-1387"/>
                </a:stretch>
              </a:blipFill>
            </p:spPr>
            <p:txBody>
              <a:bodyPr/>
              <a:lstStyle/>
              <a:p>
                <a:r>
                  <a:rPr lang="fr-FR">
                    <a:noFill/>
                  </a:rPr>
                  <a:t> </a:t>
                </a:r>
              </a:p>
            </p:txBody>
          </p:sp>
        </mc:Fallback>
      </mc:AlternateContent>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19</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Market Research</a:t>
            </a:r>
          </a:p>
        </p:txBody>
      </p:sp>
      <p:sp>
        <p:nvSpPr>
          <p:cNvPr id="5" name="TextBox 4">
            <a:extLst>
              <a:ext uri="{FF2B5EF4-FFF2-40B4-BE49-F238E27FC236}">
                <a16:creationId xmlns:a16="http://schemas.microsoft.com/office/drawing/2014/main" id="{26100D73-45CF-314E-8368-676F32181D43}"/>
              </a:ext>
            </a:extLst>
          </p:cNvPr>
          <p:cNvSpPr txBox="1"/>
          <p:nvPr>
            <p:custDataLst>
              <p:tags r:id="rId4"/>
            </p:custDataLst>
          </p:nvPr>
        </p:nvSpPr>
        <p:spPr>
          <a:xfrm>
            <a:off x="5609290" y="4753244"/>
            <a:ext cx="5817618" cy="769441"/>
          </a:xfrm>
          <a:prstGeom prst="rect">
            <a:avLst/>
          </a:prstGeom>
          <a:noFill/>
        </p:spPr>
        <p:txBody>
          <a:bodyPr wrap="none" rtlCol="0">
            <a:spAutoFit/>
          </a:bodyPr>
          <a:lstStyle/>
          <a:p>
            <a:pPr algn="l" rtl="0"/>
            <a:r>
              <a:rPr lang="en-ca" sz="4400" b="0" i="0" u="none" baseline="0" dirty="0">
                <a:solidFill>
                  <a:srgbClr val="FF0000"/>
                </a:solidFill>
              </a:rPr>
              <a:t>45 ÷ 5% = 909 houses</a:t>
            </a:r>
          </a:p>
        </p:txBody>
      </p:sp>
      <p:graphicFrame>
        <p:nvGraphicFramePr>
          <p:cNvPr id="6" name="Chart 5">
            <a:extLst>
              <a:ext uri="{FF2B5EF4-FFF2-40B4-BE49-F238E27FC236}">
                <a16:creationId xmlns:a16="http://schemas.microsoft.com/office/drawing/2014/main" id="{DA381580-27C9-C946-84F8-57D3830B4B3A}"/>
              </a:ext>
            </a:extLst>
          </p:cNvPr>
          <p:cNvGraphicFramePr/>
          <p:nvPr>
            <p:custDataLst>
              <p:tags r:id="rId5"/>
            </p:custDataLst>
            <p:extLst>
              <p:ext uri="{D42A27DB-BD31-4B8C-83A1-F6EECF244321}">
                <p14:modId xmlns:p14="http://schemas.microsoft.com/office/powerpoint/2010/main" val="4061173927"/>
              </p:ext>
            </p:extLst>
          </p:nvPr>
        </p:nvGraphicFramePr>
        <p:xfrm>
          <a:off x="798754" y="3586347"/>
          <a:ext cx="3547221" cy="245845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62485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wd">
                                    <p:tmAbs val="500"/>
                                  </p:iterate>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subTitle" idx="1"/>
            <p:custDataLst>
              <p:tags r:id="rId1"/>
            </p:custDataLst>
          </p:nvPr>
        </p:nvSpPr>
        <p:spPr>
          <a:xfrm>
            <a:off x="609600" y="2708920"/>
            <a:ext cx="10972800" cy="3410087"/>
          </a:xfrm>
          <a:prstGeom prst="rect">
            <a:avLst/>
          </a:prstGeom>
        </p:spPr>
        <p:txBody>
          <a:bodyPr spcFirstLastPara="1" wrap="square" lIns="121900" tIns="60933" rIns="121900" bIns="60933" anchor="t" anchorCtr="0">
            <a:noAutofit/>
          </a:bodyPr>
          <a:lstStyle/>
          <a:p>
            <a:pPr marL="609585" indent="-474121" algn="l" rtl="0">
              <a:buChar char="●"/>
            </a:pPr>
            <a:r>
              <a:rPr lang="en-ca" b="0" i="0" u="none" baseline="0" dirty="0"/>
              <a:t>Introduction to Business </a:t>
            </a:r>
            <a:r>
              <a:rPr lang="en-ca" dirty="0"/>
              <a:t>P</a:t>
            </a:r>
            <a:r>
              <a:rPr lang="en-ca" b="0" i="0" u="none" baseline="0" dirty="0"/>
              <a:t>lan</a:t>
            </a:r>
            <a:r>
              <a:rPr lang="en-CA" b="0" i="0" u="none" baseline="0" dirty="0"/>
              <a:t>s</a:t>
            </a:r>
            <a:endParaRPr lang="en-ca" b="0" i="0" u="none" baseline="0" dirty="0"/>
          </a:p>
          <a:p>
            <a:pPr marL="609585" indent="-474121" algn="l" rtl="0">
              <a:buChar char="●"/>
            </a:pPr>
            <a:r>
              <a:rPr lang="en-ca" b="0" i="0" u="none" baseline="0" dirty="0"/>
              <a:t>Business Plan </a:t>
            </a:r>
            <a:r>
              <a:rPr lang="en-ca" dirty="0"/>
              <a:t>C</a:t>
            </a:r>
            <a:r>
              <a:rPr lang="en-ca" b="0" i="0" u="none" baseline="0" dirty="0"/>
              <a:t>omponents</a:t>
            </a:r>
          </a:p>
          <a:p>
            <a:pPr marL="609585" indent="-474121" algn="l" rtl="0">
              <a:buChar char="●"/>
            </a:pPr>
            <a:r>
              <a:rPr lang="en-ca" b="0" i="0" u="none" baseline="0" dirty="0"/>
              <a:t>Writing a </a:t>
            </a:r>
            <a:r>
              <a:rPr lang="en-ca" dirty="0"/>
              <a:t>B</a:t>
            </a:r>
            <a:r>
              <a:rPr lang="en-ca" b="0" i="0" u="none" baseline="0" dirty="0"/>
              <a:t>usiness Plan</a:t>
            </a:r>
          </a:p>
          <a:p>
            <a:pPr marL="1066785" lvl="1" indent="-474121" algn="l" rtl="0">
              <a:buChar char="●"/>
            </a:pPr>
            <a:r>
              <a:rPr lang="en-ca" b="0" i="0" u="none" baseline="0" dirty="0"/>
              <a:t>Step-by-step guide using a case study and templates</a:t>
            </a:r>
          </a:p>
        </p:txBody>
      </p:sp>
      <p:sp>
        <p:nvSpPr>
          <p:cNvPr id="58" name="Google Shape;58;p10"/>
          <p:cNvSpPr txBox="1">
            <a:spLocks noGrp="1"/>
          </p:cNvSpPr>
          <p:nvPr>
            <p:ph type="ctrTitle"/>
            <p:custDataLst>
              <p:tags r:id="rId2"/>
            </p:custDataLst>
          </p:nvPr>
        </p:nvSpPr>
        <p:spPr>
          <a:xfrm>
            <a:off x="609600" y="1070893"/>
            <a:ext cx="10972800" cy="1454400"/>
          </a:xfrm>
          <a:prstGeom prst="rect">
            <a:avLst/>
          </a:prstGeom>
        </p:spPr>
        <p:txBody>
          <a:bodyPr spcFirstLastPara="1" wrap="square" lIns="121900" tIns="60933" rIns="121900" bIns="60933" anchor="ctr" anchorCtr="0">
            <a:noAutofit/>
          </a:bodyPr>
          <a:lstStyle/>
          <a:p>
            <a:pPr algn="l" rtl="0"/>
            <a:r>
              <a:rPr lang="en-ca" b="1" i="0" u="none" baseline="0" dirty="0"/>
              <a:t>Webinar Outline</a:t>
            </a:r>
          </a:p>
        </p:txBody>
      </p:sp>
    </p:spTree>
    <p:extLst>
      <p:ext uri="{BB962C8B-B14F-4D97-AF65-F5344CB8AC3E}">
        <p14:creationId xmlns:p14="http://schemas.microsoft.com/office/powerpoint/2010/main" val="1155600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54BF-6A6A-224D-8E9A-F626A5ADC468}"/>
              </a:ext>
            </a:extLst>
          </p:cNvPr>
          <p:cNvSpPr>
            <a:spLocks noGrp="1"/>
          </p:cNvSpPr>
          <p:nvPr>
            <p:ph type="ctrTitle"/>
            <p:custDataLst>
              <p:tags r:id="rId1"/>
            </p:custDataLst>
          </p:nvPr>
        </p:nvSpPr>
        <p:spPr/>
        <p:txBody>
          <a:bodyPr/>
          <a:lstStyle/>
          <a:p>
            <a:pPr algn="l" rtl="0"/>
            <a:r>
              <a:rPr lang="en-ca" b="1" i="0" u="none" baseline="0"/>
              <a:t>Market Research – Conclusion</a:t>
            </a:r>
          </a:p>
        </p:txBody>
      </p:sp>
      <p:sp>
        <p:nvSpPr>
          <p:cNvPr id="3" name="Subtitle 2">
            <a:extLst>
              <a:ext uri="{FF2B5EF4-FFF2-40B4-BE49-F238E27FC236}">
                <a16:creationId xmlns:a16="http://schemas.microsoft.com/office/drawing/2014/main" id="{D408C775-CBBE-5945-89A5-7C225AE866D1}"/>
              </a:ext>
            </a:extLst>
          </p:cNvPr>
          <p:cNvSpPr>
            <a:spLocks noGrp="1"/>
          </p:cNvSpPr>
          <p:nvPr>
            <p:ph type="subTitle" idx="1"/>
            <p:custDataLst>
              <p:tags r:id="rId2"/>
            </p:custDataLst>
          </p:nvPr>
        </p:nvSpPr>
        <p:spPr/>
        <p:txBody>
          <a:bodyPr>
            <a:normAutofit lnSpcReduction="10000"/>
          </a:bodyPr>
          <a:lstStyle/>
          <a:p>
            <a:pPr marL="457200" indent="-457200" algn="l" rtl="0">
              <a:buFont typeface="Arial" panose="020B0604020202020204" pitchFamily="34" charset="0"/>
              <a:buChar char="•"/>
            </a:pPr>
            <a:r>
              <a:rPr lang="en-CA" b="0" i="0" u="none" baseline="0" dirty="0"/>
              <a:t>Reject this farming area</a:t>
            </a:r>
            <a:r>
              <a:rPr lang="en-ca" b="0" i="0" u="none" baseline="0" dirty="0"/>
              <a:t> unless the average remuneration is very high</a:t>
            </a:r>
          </a:p>
          <a:p>
            <a:pPr marL="914400" lvl="1" indent="-457200" algn="l" rtl="0">
              <a:buFont typeface="Arial" panose="020B0604020202020204" pitchFamily="34" charset="0"/>
              <a:buChar char="•"/>
            </a:pPr>
            <a:r>
              <a:rPr lang="en-ca" b="0" i="0" u="none" baseline="0" dirty="0"/>
              <a:t>Low turnover rate</a:t>
            </a:r>
          </a:p>
          <a:p>
            <a:pPr marL="914400" lvl="1" indent="-457200" algn="l" rtl="0">
              <a:buFont typeface="Arial" panose="020B0604020202020204" pitchFamily="34" charset="0"/>
              <a:buChar char="•"/>
            </a:pPr>
            <a:r>
              <a:rPr lang="en-ca" b="0" i="0" u="none" baseline="0" dirty="0"/>
              <a:t>Target market size too large for potential gain</a:t>
            </a:r>
          </a:p>
        </p:txBody>
      </p:sp>
      <p:sp>
        <p:nvSpPr>
          <p:cNvPr id="4" name="Slide Number Placeholder 3">
            <a:extLst>
              <a:ext uri="{FF2B5EF4-FFF2-40B4-BE49-F238E27FC236}">
                <a16:creationId xmlns:a16="http://schemas.microsoft.com/office/drawing/2014/main" id="{77710A8A-9D52-3244-B5CC-5A65FF595964}"/>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20</a:t>
            </a:fld>
            <a:endParaRPr lang="en-ca"/>
          </a:p>
        </p:txBody>
      </p:sp>
    </p:spTree>
    <p:extLst>
      <p:ext uri="{BB962C8B-B14F-4D97-AF65-F5344CB8AC3E}">
        <p14:creationId xmlns:p14="http://schemas.microsoft.com/office/powerpoint/2010/main" val="12126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54BF-6A6A-224D-8E9A-F626A5ADC468}"/>
              </a:ext>
            </a:extLst>
          </p:cNvPr>
          <p:cNvSpPr>
            <a:spLocks noGrp="1"/>
          </p:cNvSpPr>
          <p:nvPr>
            <p:ph type="ctrTitle"/>
            <p:custDataLst>
              <p:tags r:id="rId1"/>
            </p:custDataLst>
          </p:nvPr>
        </p:nvSpPr>
        <p:spPr/>
        <p:txBody>
          <a:bodyPr/>
          <a:lstStyle/>
          <a:p>
            <a:pPr algn="l" rtl="0"/>
            <a:r>
              <a:rPr lang="en-ca" b="1" i="0" u="none" baseline="0"/>
              <a:t>Market Research – Conclusion</a:t>
            </a:r>
          </a:p>
        </p:txBody>
      </p:sp>
      <p:sp>
        <p:nvSpPr>
          <p:cNvPr id="3" name="Subtitle 2">
            <a:extLst>
              <a:ext uri="{FF2B5EF4-FFF2-40B4-BE49-F238E27FC236}">
                <a16:creationId xmlns:a16="http://schemas.microsoft.com/office/drawing/2014/main" id="{D408C775-CBBE-5945-89A5-7C225AE866D1}"/>
              </a:ext>
            </a:extLst>
          </p:cNvPr>
          <p:cNvSpPr>
            <a:spLocks noGrp="1"/>
          </p:cNvSpPr>
          <p:nvPr>
            <p:ph type="subTitle" idx="1"/>
            <p:custDataLst>
              <p:tags r:id="rId2"/>
            </p:custDataLst>
          </p:nvPr>
        </p:nvSpPr>
        <p:spPr/>
        <p:txBody>
          <a:bodyPr>
            <a:normAutofit/>
          </a:bodyPr>
          <a:lstStyle/>
          <a:p>
            <a:pPr marL="457200" indent="-457200" algn="l" rtl="0">
              <a:buFont typeface="Arial" panose="020B0604020202020204" pitchFamily="34" charset="0"/>
              <a:buChar char="•"/>
            </a:pPr>
            <a:r>
              <a:rPr lang="en-CA" b="0" i="0" u="none" baseline="0" dirty="0"/>
              <a:t>Types of properties</a:t>
            </a:r>
            <a:r>
              <a:rPr lang="en-ca" b="0" i="0" u="none" baseline="0" dirty="0"/>
              <a:t> and their value</a:t>
            </a:r>
          </a:p>
          <a:p>
            <a:pPr marL="457200" indent="-457200" algn="l" rtl="0">
              <a:buFont typeface="Arial" panose="020B0604020202020204" pitchFamily="34" charset="0"/>
              <a:buChar char="•"/>
            </a:pPr>
            <a:r>
              <a:rPr lang="en-ca" b="0" i="0" u="none" baseline="0" dirty="0"/>
              <a:t>People and their profiles</a:t>
            </a:r>
          </a:p>
          <a:p>
            <a:pPr marL="457200" indent="-457200" algn="l" rtl="0">
              <a:buFont typeface="Arial" panose="020B0604020202020204" pitchFamily="34" charset="0"/>
              <a:buChar char="•"/>
            </a:pPr>
            <a:r>
              <a:rPr lang="en-ca" b="0" i="0" u="none" baseline="0" dirty="0"/>
              <a:t>The competition</a:t>
            </a:r>
          </a:p>
        </p:txBody>
      </p:sp>
      <p:sp>
        <p:nvSpPr>
          <p:cNvPr id="4" name="Slide Number Placeholder 3">
            <a:extLst>
              <a:ext uri="{FF2B5EF4-FFF2-40B4-BE49-F238E27FC236}">
                <a16:creationId xmlns:a16="http://schemas.microsoft.com/office/drawing/2014/main" id="{77710A8A-9D52-3244-B5CC-5A65FF595964}"/>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21</a:t>
            </a:fld>
            <a:endParaRPr lang="en-ca"/>
          </a:p>
        </p:txBody>
      </p:sp>
    </p:spTree>
    <p:extLst>
      <p:ext uri="{BB962C8B-B14F-4D97-AF65-F5344CB8AC3E}">
        <p14:creationId xmlns:p14="http://schemas.microsoft.com/office/powerpoint/2010/main" val="285647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A851D-F60A-BC43-AD36-1D4A9BD32388}"/>
              </a:ext>
            </a:extLst>
          </p:cNvPr>
          <p:cNvSpPr>
            <a:spLocks noGrp="1"/>
          </p:cNvSpPr>
          <p:nvPr>
            <p:ph idx="1"/>
            <p:custDataLst>
              <p:tags r:id="rId1"/>
            </p:custDataLst>
          </p:nvPr>
        </p:nvSpPr>
        <p:spPr>
          <a:xfrm>
            <a:off x="609600" y="2060848"/>
            <a:ext cx="10972800" cy="4065316"/>
          </a:xfrm>
        </p:spPr>
        <p:txBody>
          <a:bodyPr>
            <a:normAutofit/>
          </a:bodyPr>
          <a:lstStyle/>
          <a:p>
            <a:pPr marL="0" indent="0" algn="ctr" rtl="0">
              <a:buNone/>
            </a:pPr>
            <a:r>
              <a:rPr lang="en-ca" sz="6600" b="0" i="0" u="none" baseline="0" dirty="0"/>
              <a:t>How do I gather the data for my market research?</a:t>
            </a:r>
          </a:p>
        </p:txBody>
      </p:sp>
      <p:sp>
        <p:nvSpPr>
          <p:cNvPr id="3" name="Slide Number Placeholder 2">
            <a:extLst>
              <a:ext uri="{FF2B5EF4-FFF2-40B4-BE49-F238E27FC236}">
                <a16:creationId xmlns:a16="http://schemas.microsoft.com/office/drawing/2014/main" id="{6083EE43-3FAD-E044-8BEE-76B22DF9518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22</a:t>
            </a:fld>
            <a:endParaRPr lang="en-ca"/>
          </a:p>
        </p:txBody>
      </p:sp>
      <p:sp>
        <p:nvSpPr>
          <p:cNvPr id="4" name="Title 3">
            <a:extLst>
              <a:ext uri="{FF2B5EF4-FFF2-40B4-BE49-F238E27FC236}">
                <a16:creationId xmlns:a16="http://schemas.microsoft.com/office/drawing/2014/main" id="{C6EAD4A0-E856-E643-B681-3AFCD00E9C44}"/>
              </a:ext>
            </a:extLst>
          </p:cNvPr>
          <p:cNvSpPr>
            <a:spLocks noGrp="1"/>
          </p:cNvSpPr>
          <p:nvPr>
            <p:ph type="title"/>
            <p:custDataLst>
              <p:tags r:id="rId3"/>
            </p:custDataLst>
          </p:nvPr>
        </p:nvSpPr>
        <p:spPr/>
        <p:txBody>
          <a:bodyPr/>
          <a:lstStyle/>
          <a:p>
            <a:pPr algn="r" rtl="0"/>
            <a:r>
              <a:rPr lang="en-ca" b="1" i="0" u="none" baseline="0"/>
              <a:t>Market Research</a:t>
            </a:r>
          </a:p>
        </p:txBody>
      </p:sp>
    </p:spTree>
    <p:extLst>
      <p:ext uri="{BB962C8B-B14F-4D97-AF65-F5344CB8AC3E}">
        <p14:creationId xmlns:p14="http://schemas.microsoft.com/office/powerpoint/2010/main" val="3539738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AE34-0AED-C64B-9CFC-8C52A6DD717F}"/>
              </a:ext>
            </a:extLst>
          </p:cNvPr>
          <p:cNvSpPr>
            <a:spLocks noGrp="1"/>
          </p:cNvSpPr>
          <p:nvPr>
            <p:ph type="ctrTitle"/>
            <p:custDataLst>
              <p:tags r:id="rId1"/>
            </p:custDataLst>
          </p:nvPr>
        </p:nvSpPr>
        <p:spPr/>
        <p:txBody>
          <a:bodyPr/>
          <a:lstStyle/>
          <a:p>
            <a:pPr algn="l" rtl="0"/>
            <a:r>
              <a:rPr lang="en-ca" b="1" i="0" u="none" baseline="0"/>
              <a:t>Market Research—Take Action!</a:t>
            </a:r>
          </a:p>
        </p:txBody>
      </p:sp>
      <p:sp>
        <p:nvSpPr>
          <p:cNvPr id="3" name="Subtitle 2">
            <a:extLst>
              <a:ext uri="{FF2B5EF4-FFF2-40B4-BE49-F238E27FC236}">
                <a16:creationId xmlns:a16="http://schemas.microsoft.com/office/drawing/2014/main" id="{33457C50-EDD0-F64F-831B-7CB1EEBD7479}"/>
              </a:ext>
            </a:extLst>
          </p:cNvPr>
          <p:cNvSpPr>
            <a:spLocks noGrp="1"/>
          </p:cNvSpPr>
          <p:nvPr>
            <p:ph type="subTitle" idx="1"/>
            <p:custDataLst>
              <p:tags r:id="rId2"/>
            </p:custDataLst>
          </p:nvPr>
        </p:nvSpPr>
        <p:spPr/>
        <p:txBody>
          <a:bodyPr>
            <a:normAutofit/>
          </a:bodyPr>
          <a:lstStyle/>
          <a:p>
            <a:pPr marL="457200" indent="-457200" algn="l" rtl="0">
              <a:buFont typeface="Arial" panose="020B0604020202020204" pitchFamily="34" charset="0"/>
              <a:buChar char="•"/>
            </a:pPr>
            <a:r>
              <a:rPr lang="en-ca" b="0" i="0" u="none" baseline="0" dirty="0"/>
              <a:t>Answer the five key questions</a:t>
            </a:r>
          </a:p>
          <a:p>
            <a:pPr marL="457200" indent="-457200" algn="l" rtl="0">
              <a:buFont typeface="Arial" panose="020B0604020202020204" pitchFamily="34" charset="0"/>
              <a:buChar char="•"/>
            </a:pPr>
            <a:r>
              <a:rPr lang="en-ca" b="0" i="0" u="none" baseline="0" dirty="0"/>
              <a:t>Calculate your ratios using the Excel </a:t>
            </a:r>
            <a:r>
              <a:rPr lang="en-CA" b="0" i="0" u="none" baseline="0" dirty="0"/>
              <a:t>reference </a:t>
            </a:r>
            <a:r>
              <a:rPr lang="en-ca" b="0" i="0" u="none" baseline="0" dirty="0"/>
              <a:t>spreadsheet</a:t>
            </a:r>
          </a:p>
          <a:p>
            <a:pPr marL="457200" indent="-457200" algn="l" rtl="0">
              <a:buFont typeface="Arial" panose="020B0604020202020204" pitchFamily="34" charset="0"/>
              <a:buChar char="•"/>
            </a:pPr>
            <a:r>
              <a:rPr lang="en-ca" b="0" i="0" u="none" baseline="0" dirty="0"/>
              <a:t>Choose a target market based on your findings</a:t>
            </a:r>
          </a:p>
        </p:txBody>
      </p:sp>
      <p:sp>
        <p:nvSpPr>
          <p:cNvPr id="4" name="Slide Number Placeholder 3">
            <a:extLst>
              <a:ext uri="{FF2B5EF4-FFF2-40B4-BE49-F238E27FC236}">
                <a16:creationId xmlns:a16="http://schemas.microsoft.com/office/drawing/2014/main" id="{CDF38447-E2F9-8D47-8C0A-5BDD5D142DD2}"/>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23</a:t>
            </a:fld>
            <a:endParaRPr lang="en-ca"/>
          </a:p>
        </p:txBody>
      </p:sp>
    </p:spTree>
    <p:extLst>
      <p:ext uri="{BB962C8B-B14F-4D97-AF65-F5344CB8AC3E}">
        <p14:creationId xmlns:p14="http://schemas.microsoft.com/office/powerpoint/2010/main" val="2602422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50B51C-0ED6-334F-B8D2-FAC925E706F4}"/>
              </a:ext>
            </a:extLst>
          </p:cNvPr>
          <p:cNvSpPr>
            <a:spLocks noGrp="1"/>
          </p:cNvSpPr>
          <p:nvPr>
            <p:ph idx="1"/>
            <p:custDataLst>
              <p:tags r:id="rId1"/>
            </p:custDataLst>
          </p:nvPr>
        </p:nvSpPr>
        <p:spPr>
          <a:xfrm>
            <a:off x="609600" y="2564904"/>
            <a:ext cx="10972800" cy="3561260"/>
          </a:xfrm>
        </p:spPr>
        <p:txBody>
          <a:bodyPr>
            <a:normAutofit/>
          </a:bodyPr>
          <a:lstStyle/>
          <a:p>
            <a:pPr marL="0" indent="0" algn="ctr" rtl="0">
              <a:buNone/>
            </a:pPr>
            <a:r>
              <a:rPr lang="en-ca" sz="6600" b="0" i="0" u="none" baseline="0"/>
              <a:t>How do I contact </a:t>
            </a:r>
          </a:p>
          <a:p>
            <a:pPr marL="0" indent="0" algn="ctr" rtl="0">
              <a:buNone/>
            </a:pPr>
            <a:r>
              <a:rPr lang="en-ca" sz="6600" b="0" i="0" u="none" baseline="0"/>
              <a:t>potential clients, and why?</a:t>
            </a:r>
          </a:p>
        </p:txBody>
      </p:sp>
      <p:sp>
        <p:nvSpPr>
          <p:cNvPr id="3" name="Slide Number Placeholder 2">
            <a:extLst>
              <a:ext uri="{FF2B5EF4-FFF2-40B4-BE49-F238E27FC236}">
                <a16:creationId xmlns:a16="http://schemas.microsoft.com/office/drawing/2014/main" id="{817A95D6-EC66-8949-ABE9-9B9ADE95F068}"/>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24</a:t>
            </a:fld>
            <a:endParaRPr lang="en-ca"/>
          </a:p>
        </p:txBody>
      </p:sp>
      <p:sp>
        <p:nvSpPr>
          <p:cNvPr id="4" name="Title 3">
            <a:extLst>
              <a:ext uri="{FF2B5EF4-FFF2-40B4-BE49-F238E27FC236}">
                <a16:creationId xmlns:a16="http://schemas.microsoft.com/office/drawing/2014/main" id="{FD758DEA-531B-CF47-A721-6FF6E76B9BAE}"/>
              </a:ext>
            </a:extLst>
          </p:cNvPr>
          <p:cNvSpPr>
            <a:spLocks noGrp="1"/>
          </p:cNvSpPr>
          <p:nvPr>
            <p:ph type="title"/>
            <p:custDataLst>
              <p:tags r:id="rId3"/>
            </p:custDataLst>
          </p:nvPr>
        </p:nvSpPr>
        <p:spPr/>
        <p:txBody>
          <a:bodyPr/>
          <a:lstStyle/>
          <a:p>
            <a:pPr algn="r" rtl="0"/>
            <a:r>
              <a:rPr lang="en-ca" b="1" i="0" u="none" baseline="0"/>
              <a:t>Marketing Plan</a:t>
            </a:r>
          </a:p>
        </p:txBody>
      </p:sp>
    </p:spTree>
    <p:extLst>
      <p:ext uri="{BB962C8B-B14F-4D97-AF65-F5344CB8AC3E}">
        <p14:creationId xmlns:p14="http://schemas.microsoft.com/office/powerpoint/2010/main" val="3419677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D30CC-5F36-384B-8263-DED69899E021}"/>
              </a:ext>
            </a:extLst>
          </p:cNvPr>
          <p:cNvSpPr>
            <a:spLocks noGrp="1"/>
          </p:cNvSpPr>
          <p:nvPr>
            <p:ph type="title"/>
            <p:custDataLst>
              <p:tags r:id="rId1"/>
            </p:custDataLst>
          </p:nvPr>
        </p:nvSpPr>
        <p:spPr/>
        <p:txBody>
          <a:bodyPr/>
          <a:lstStyle/>
          <a:p>
            <a:pPr algn="r" rtl="0"/>
            <a:r>
              <a:rPr lang="en-ca" b="1" i="0" u="none" baseline="0"/>
              <a:t>Marketing Plan</a:t>
            </a:r>
          </a:p>
        </p:txBody>
      </p:sp>
      <p:sp>
        <p:nvSpPr>
          <p:cNvPr id="2" name="Content Placeholder 1">
            <a:extLst>
              <a:ext uri="{FF2B5EF4-FFF2-40B4-BE49-F238E27FC236}">
                <a16:creationId xmlns:a16="http://schemas.microsoft.com/office/drawing/2014/main" id="{C193AA19-2759-BB4D-92AE-2A2C52F6CB26}"/>
              </a:ext>
            </a:extLst>
          </p:cNvPr>
          <p:cNvSpPr>
            <a:spLocks noGrp="1"/>
          </p:cNvSpPr>
          <p:nvPr>
            <p:ph sz="half" idx="1"/>
            <p:custDataLst>
              <p:tags r:id="rId2"/>
            </p:custDataLst>
          </p:nvPr>
        </p:nvSpPr>
        <p:spPr>
          <a:xfrm>
            <a:off x="609600" y="1600202"/>
            <a:ext cx="4766320" cy="4525963"/>
          </a:xfrm>
        </p:spPr>
        <p:txBody>
          <a:bodyPr>
            <a:normAutofit/>
          </a:bodyPr>
          <a:lstStyle/>
          <a:p>
            <a:pPr marL="0" indent="0" algn="l" rtl="0">
              <a:buNone/>
            </a:pPr>
            <a:r>
              <a:rPr lang="en-ca" b="0" i="0" u="none" baseline="0" dirty="0"/>
              <a:t>A system that:</a:t>
            </a:r>
            <a:endParaRPr lang="en-ca" dirty="0"/>
          </a:p>
          <a:p>
            <a:pPr marL="0" indent="0" algn="l" rtl="0">
              <a:buNone/>
            </a:pPr>
            <a:endParaRPr lang="en-ca" dirty="0"/>
          </a:p>
          <a:p>
            <a:pPr algn="l" rtl="0"/>
            <a:r>
              <a:rPr lang="en-ca" b="0" i="0" u="none" baseline="0" dirty="0"/>
              <a:t>is consistent</a:t>
            </a:r>
          </a:p>
          <a:p>
            <a:pPr algn="l" rtl="0"/>
            <a:r>
              <a:rPr lang="en-ca" b="0" i="0" u="none" baseline="0" dirty="0"/>
              <a:t>stabilizes revenue</a:t>
            </a:r>
          </a:p>
          <a:p>
            <a:pPr algn="l" rtl="0"/>
            <a:r>
              <a:rPr lang="en-ca" b="0" i="0" u="none" baseline="0" dirty="0"/>
              <a:t>eliminates </a:t>
            </a:r>
            <a:r>
              <a:rPr lang="en-CA" b="0" i="0" u="none" baseline="0" dirty="0"/>
              <a:t>the salesperson’s typical “roller coaster”</a:t>
            </a:r>
            <a:endParaRPr lang="en-ca" b="0" i="0" u="none" baseline="0" dirty="0"/>
          </a:p>
        </p:txBody>
      </p:sp>
      <p:sp>
        <p:nvSpPr>
          <p:cNvPr id="5" name="Content Placeholder 4">
            <a:extLst>
              <a:ext uri="{FF2B5EF4-FFF2-40B4-BE49-F238E27FC236}">
                <a16:creationId xmlns:a16="http://schemas.microsoft.com/office/drawing/2014/main" id="{40C75F56-706C-B846-8AE2-C288C5E3A39D}"/>
              </a:ext>
            </a:extLst>
          </p:cNvPr>
          <p:cNvSpPr>
            <a:spLocks noGrp="1"/>
          </p:cNvSpPr>
          <p:nvPr>
            <p:ph sz="half" idx="2"/>
            <p:custDataLst>
              <p:tags r:id="rId3"/>
            </p:custDataLst>
          </p:nvPr>
        </p:nvSpPr>
        <p:spPr>
          <a:xfrm>
            <a:off x="5591944" y="1600202"/>
            <a:ext cx="5990456" cy="4525963"/>
          </a:xfrm>
        </p:spPr>
        <p:txBody>
          <a:bodyPr>
            <a:normAutofit/>
          </a:bodyPr>
          <a:lstStyle/>
          <a:p>
            <a:pPr marL="0" indent="0" algn="l" rtl="0">
              <a:buNone/>
            </a:pPr>
            <a:r>
              <a:rPr lang="en-ca" b="0" i="0" u="none" baseline="0">
                <a:solidFill>
                  <a:srgbClr val="FF0000"/>
                </a:solidFill>
              </a:rPr>
              <a:t>Example:</a:t>
            </a:r>
            <a:endParaRPr lang="en-ca" dirty="0">
              <a:solidFill>
                <a:srgbClr val="FF0000"/>
              </a:solidFill>
            </a:endParaRPr>
          </a:p>
          <a:p>
            <a:pPr marL="0" indent="0" algn="l" rtl="0">
              <a:buNone/>
            </a:pPr>
            <a:endParaRPr lang="en-ca" dirty="0">
              <a:solidFill>
                <a:srgbClr val="FF0000"/>
              </a:solidFill>
            </a:endParaRPr>
          </a:p>
          <a:p>
            <a:pPr marL="0" indent="0" algn="l" rtl="0">
              <a:buNone/>
            </a:pPr>
            <a:r>
              <a:rPr lang="en-ca" b="0" i="0" u="none" baseline="0">
                <a:solidFill>
                  <a:srgbClr val="FF0000"/>
                </a:solidFill>
              </a:rPr>
              <a:t>20 listings → 34 transactions</a:t>
            </a:r>
          </a:p>
          <a:p>
            <a:pPr marL="0" indent="0" algn="l" rtl="0">
              <a:buNone/>
            </a:pPr>
            <a:endParaRPr lang="en-ca" dirty="0">
              <a:solidFill>
                <a:srgbClr val="FF0000"/>
              </a:solidFill>
            </a:endParaRPr>
          </a:p>
          <a:p>
            <a:pPr marL="0" indent="0" algn="l" rtl="0">
              <a:buNone/>
            </a:pPr>
            <a:r>
              <a:rPr lang="en-ca" b="0" i="0" u="none" baseline="0">
                <a:solidFill>
                  <a:srgbClr val="FF0000"/>
                </a:solidFill>
              </a:rPr>
              <a:t>Average remuneration of $6,000</a:t>
            </a:r>
            <a:endParaRPr lang="en-ca" dirty="0">
              <a:solidFill>
                <a:srgbClr val="FF0000"/>
              </a:solidFill>
            </a:endParaRPr>
          </a:p>
          <a:p>
            <a:pPr marL="0" indent="0" algn="l" rtl="0">
              <a:buNone/>
            </a:pPr>
            <a:endParaRPr lang="en-ca" dirty="0">
              <a:solidFill>
                <a:srgbClr val="FF0000"/>
              </a:solidFill>
            </a:endParaRPr>
          </a:p>
          <a:p>
            <a:pPr marL="0" indent="0" algn="l" rtl="0">
              <a:buNone/>
            </a:pPr>
            <a:r>
              <a:rPr lang="en-ca" b="0" i="0" u="none" baseline="0">
                <a:solidFill>
                  <a:srgbClr val="FF0000"/>
                </a:solidFill>
              </a:rPr>
              <a:t>Annual revenue of $204,000</a:t>
            </a:r>
          </a:p>
        </p:txBody>
      </p:sp>
      <p:sp>
        <p:nvSpPr>
          <p:cNvPr id="3" name="Slide Number Placeholder 2">
            <a:extLst>
              <a:ext uri="{FF2B5EF4-FFF2-40B4-BE49-F238E27FC236}">
                <a16:creationId xmlns:a16="http://schemas.microsoft.com/office/drawing/2014/main" id="{98B00A4A-0D85-1440-8678-F877CE92EED7}"/>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25</a:t>
            </a:fld>
            <a:endParaRPr lang="en-ca"/>
          </a:p>
        </p:txBody>
      </p:sp>
    </p:spTree>
    <p:extLst>
      <p:ext uri="{BB962C8B-B14F-4D97-AF65-F5344CB8AC3E}">
        <p14:creationId xmlns:p14="http://schemas.microsoft.com/office/powerpoint/2010/main" val="13976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Marketing Plan</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p:txBody>
          <a:bodyPr/>
          <a:lstStyle/>
          <a:p>
            <a:pPr marL="0" indent="0" algn="l" rtl="0">
              <a:buNone/>
            </a:pPr>
            <a:r>
              <a:rPr lang="en-ca" b="0" i="0" u="none" baseline="0"/>
              <a:t>Active prospecting</a:t>
            </a:r>
          </a:p>
          <a:p>
            <a:pPr marL="0" indent="0" algn="l" rtl="0">
              <a:buNone/>
            </a:pPr>
            <a:endParaRPr lang="en-ca" dirty="0"/>
          </a:p>
          <a:p>
            <a:pPr algn="l" rtl="0"/>
            <a:r>
              <a:rPr lang="en-ca" b="0" i="0" u="none" baseline="0"/>
              <a:t>Costs almost nothing</a:t>
            </a:r>
          </a:p>
          <a:p>
            <a:pPr algn="l" rtl="0"/>
            <a:r>
              <a:rPr lang="en-ca" b="0" i="0" u="none" baseline="0"/>
              <a:t>Time consuming</a:t>
            </a:r>
          </a:p>
          <a:p>
            <a:pPr algn="l" rtl="0"/>
            <a:r>
              <a:rPr lang="en-ca" b="0" i="0" u="none" baseline="0"/>
              <a:t>Difficult to delegate</a:t>
            </a:r>
          </a:p>
          <a:p>
            <a:pPr algn="l" rtl="0"/>
            <a:r>
              <a:rPr lang="en-ca" b="0" i="0" u="none" baseline="0"/>
              <a:t>Potential inconsistency</a:t>
            </a:r>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p:txBody>
          <a:bodyPr/>
          <a:lstStyle/>
          <a:p>
            <a:pPr marL="0" indent="0" algn="l" rtl="0">
              <a:buNone/>
            </a:pPr>
            <a:r>
              <a:rPr lang="en-ca" b="0" i="0" u="none" baseline="0"/>
              <a:t>Passive prospecting (marketing)</a:t>
            </a:r>
            <a:endParaRPr lang="en-ca" dirty="0"/>
          </a:p>
          <a:p>
            <a:pPr marL="0" indent="0" algn="l" rtl="0">
              <a:buNone/>
            </a:pPr>
            <a:endParaRPr lang="en-ca" dirty="0"/>
          </a:p>
          <a:p>
            <a:pPr algn="l" rtl="0"/>
            <a:r>
              <a:rPr lang="en-ca" b="0" i="0" u="none" baseline="0"/>
              <a:t>Expensive</a:t>
            </a:r>
          </a:p>
          <a:p>
            <a:pPr algn="l" rtl="0"/>
            <a:r>
              <a:rPr lang="en-ca" b="0" i="0" u="none" baseline="0"/>
              <a:t>Requires initial investment</a:t>
            </a:r>
          </a:p>
          <a:p>
            <a:pPr algn="l" rtl="0"/>
            <a:r>
              <a:rPr lang="en-ca" b="0" i="0" u="none" baseline="0"/>
              <a:t>Easy to delegate</a:t>
            </a:r>
          </a:p>
          <a:p>
            <a:pPr algn="l" rtl="0"/>
            <a:r>
              <a:rPr lang="en-ca" b="0" i="0" u="none" baseline="0"/>
              <a:t>Consistent and recurring</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26</a:t>
            </a:fld>
            <a:endParaRPr lang="en-ca"/>
          </a:p>
        </p:txBody>
      </p:sp>
      <p:sp>
        <p:nvSpPr>
          <p:cNvPr id="6" name="Rectangle 5">
            <a:extLst>
              <a:ext uri="{FF2B5EF4-FFF2-40B4-BE49-F238E27FC236}">
                <a16:creationId xmlns:a16="http://schemas.microsoft.com/office/drawing/2014/main" id="{D4EDB71D-9BE6-E34B-BBFE-FC2EACFB9FCA}"/>
              </a:ext>
            </a:extLst>
          </p:cNvPr>
          <p:cNvSpPr/>
          <p:nvPr>
            <p:custDataLst>
              <p:tags r:id="rId5"/>
            </p:custDataLst>
          </p:nvPr>
        </p:nvSpPr>
        <p:spPr>
          <a:xfrm>
            <a:off x="5021060" y="904494"/>
            <a:ext cx="877163" cy="923330"/>
          </a:xfrm>
          <a:prstGeom prst="rect">
            <a:avLst/>
          </a:prstGeom>
          <a:noFill/>
          <a:effectLst/>
        </p:spPr>
        <p:txBody>
          <a:bodyPr wrap="none" lIns="91440" tIns="45720" rIns="91440" bIns="45720">
            <a:spAutoFit/>
          </a:bodyPr>
          <a:lstStyle/>
          <a:p>
            <a:pPr algn="ctr" rtl="0"/>
            <a:r>
              <a:rPr lang="en-ca" sz="5400" b="0" i="0" u="none" baseline="0">
                <a:ln w="0"/>
                <a:solidFill>
                  <a:schemeClr val="accent1"/>
                </a:solidFill>
                <a:effectLst>
                  <a:outerShdw blurRad="38100" dist="25400" dir="5400000" algn="ctr" rotWithShape="0">
                    <a:srgbClr val="6E747A">
                      <a:alpha val="43000"/>
                    </a:srgbClr>
                  </a:outerShdw>
                </a:effectLst>
              </a:rPr>
              <a:t>vs.</a:t>
            </a:r>
            <a:endParaRPr lang="en-ca"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164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
                                            <p:txEl>
                                              <p:pRg st="0" end="0"/>
                                            </p:txEl>
                                          </p:spTgt>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p:cTn id="4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4">
                                            <p:txEl>
                                              <p:pRg st="2" end="2"/>
                                            </p:txEl>
                                          </p:spTgt>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p:cTn id="5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57" dur="500"/>
                                        <p:tgtEl>
                                          <p:spTgt spid="4">
                                            <p:txEl>
                                              <p:pRg st="3" end="3"/>
                                            </p:txEl>
                                          </p:spTgt>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p:cTn id="6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63" dur="500"/>
                                        <p:tgtEl>
                                          <p:spTgt spid="4">
                                            <p:txEl>
                                              <p:pRg st="4" end="4"/>
                                            </p:txEl>
                                          </p:spTgt>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 calcmode="lin" valueType="num">
                                      <p:cBhvr>
                                        <p:cTn id="6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6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9B81-6ED9-7046-9891-3F582730506A}"/>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442D3042-9A55-9D40-9412-CA402BC0041F}"/>
              </a:ext>
            </a:extLst>
          </p:cNvPr>
          <p:cNvSpPr>
            <a:spLocks noGrp="1"/>
          </p:cNvSpPr>
          <p:nvPr>
            <p:ph sz="half" idx="1"/>
            <p:custDataLst>
              <p:tags r:id="rId2"/>
            </p:custDataLst>
          </p:nvPr>
        </p:nvSpPr>
        <p:spPr/>
        <p:txBody>
          <a:bodyPr>
            <a:normAutofit lnSpcReduction="10000"/>
          </a:bodyPr>
          <a:lstStyle/>
          <a:p>
            <a:pPr marL="0" indent="0" algn="l" rtl="0">
              <a:buNone/>
            </a:pPr>
            <a:r>
              <a:rPr lang="en-ca" b="0" i="0" u="none" baseline="0" dirty="0"/>
              <a:t>Marketing (passive prospecting)</a:t>
            </a:r>
          </a:p>
          <a:p>
            <a:pPr algn="l" rtl="0"/>
            <a:r>
              <a:rPr lang="en-ca" b="0" i="0" u="none" baseline="0" dirty="0"/>
              <a:t>Advertising</a:t>
            </a:r>
          </a:p>
          <a:p>
            <a:pPr lvl="1" algn="l" rtl="0"/>
            <a:r>
              <a:rPr lang="en-ca" b="0" i="0" u="none" baseline="0" dirty="0"/>
              <a:t>Pamphlets and direct mail</a:t>
            </a:r>
            <a:endParaRPr lang="en-ca" dirty="0"/>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a:p>
            <a:pPr algn="l" rtl="0"/>
            <a:r>
              <a:rPr lang="en-ca" b="0" i="0" u="none" baseline="0" dirty="0"/>
              <a:t>Promotions</a:t>
            </a:r>
          </a:p>
          <a:p>
            <a:pPr algn="l" rtl="0"/>
            <a:r>
              <a:rPr lang="en-ca" b="0" i="0" u="none" baseline="0" dirty="0"/>
              <a:t>Events</a:t>
            </a:r>
          </a:p>
          <a:p>
            <a:pPr algn="l" rtl="0"/>
            <a:r>
              <a:rPr lang="en-ca" b="0" i="0" u="none" baseline="0" dirty="0"/>
              <a:t>Website and blogs</a:t>
            </a:r>
          </a:p>
          <a:p>
            <a:pPr algn="l" rtl="0"/>
            <a:r>
              <a:rPr lang="en-ca" b="0" i="0" u="none" baseline="0" dirty="0"/>
              <a:t>Internet leads</a:t>
            </a:r>
          </a:p>
        </p:txBody>
      </p:sp>
      <p:sp>
        <p:nvSpPr>
          <p:cNvPr id="5" name="Content Placeholder 4">
            <a:extLst>
              <a:ext uri="{FF2B5EF4-FFF2-40B4-BE49-F238E27FC236}">
                <a16:creationId xmlns:a16="http://schemas.microsoft.com/office/drawing/2014/main" id="{F36B47F2-8AB1-AE4D-85FF-1475F446B734}"/>
              </a:ext>
            </a:extLst>
          </p:cNvPr>
          <p:cNvSpPr>
            <a:spLocks noGrp="1"/>
          </p:cNvSpPr>
          <p:nvPr>
            <p:ph sz="half" idx="2"/>
            <p:custDataLst>
              <p:tags r:id="rId3"/>
            </p:custDataLst>
          </p:nvPr>
        </p:nvSpPr>
        <p:spPr/>
        <p:txBody>
          <a:bodyPr>
            <a:normAutofit lnSpcReduction="10000"/>
          </a:bodyPr>
          <a:lstStyle/>
          <a:p>
            <a:pPr marL="0" indent="0" algn="l" rtl="0">
              <a:buNone/>
            </a:pPr>
            <a:r>
              <a:rPr lang="en-ca" b="0" i="0" u="none" baseline="0"/>
              <a:t>Active prospecting</a:t>
            </a:r>
          </a:p>
          <a:p>
            <a:pPr algn="l" rtl="0"/>
            <a:r>
              <a:rPr lang="en-ca" b="0" i="0" u="none" baseline="0"/>
              <a:t>Networking and trade shows</a:t>
            </a:r>
          </a:p>
          <a:p>
            <a:pPr algn="l" rtl="0"/>
            <a:r>
              <a:rPr lang="en-ca" b="0" i="0" u="none" baseline="0"/>
              <a:t>Door-to-door</a:t>
            </a:r>
          </a:p>
          <a:p>
            <a:pPr algn="l" rtl="0"/>
            <a:r>
              <a:rPr lang="en-ca" b="0" i="0" u="none" baseline="0"/>
              <a:t>Cold calling</a:t>
            </a:r>
          </a:p>
          <a:p>
            <a:pPr algn="l" rtl="0"/>
            <a:r>
              <a:rPr lang="en-ca" b="0" i="0" u="none" baseline="0"/>
              <a:t>Strong presence on social media</a:t>
            </a:r>
          </a:p>
          <a:p>
            <a:pPr lvl="1" algn="l" rtl="0"/>
            <a:r>
              <a:rPr lang="en-ca" b="0" i="0" u="none" baseline="0"/>
              <a:t>Commenting</a:t>
            </a:r>
          </a:p>
          <a:p>
            <a:pPr lvl="1" algn="l" rtl="0"/>
            <a:r>
              <a:rPr lang="en-ca" b="0" i="0" u="none" baseline="0"/>
              <a:t>Forums</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B5B930EB-61D1-4D49-80A5-2DF19374510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27</a:t>
            </a:fld>
            <a:endParaRPr lang="en-ca"/>
          </a:p>
        </p:txBody>
      </p:sp>
    </p:spTree>
    <p:extLst>
      <p:ext uri="{BB962C8B-B14F-4D97-AF65-F5344CB8AC3E}">
        <p14:creationId xmlns:p14="http://schemas.microsoft.com/office/powerpoint/2010/main" val="372434264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9B81-6ED9-7046-9891-3F582730506A}"/>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442D3042-9A55-9D40-9412-CA402BC0041F}"/>
              </a:ext>
            </a:extLst>
          </p:cNvPr>
          <p:cNvSpPr>
            <a:spLocks noGrp="1"/>
          </p:cNvSpPr>
          <p:nvPr>
            <p:ph sz="half" idx="1"/>
            <p:custDataLst>
              <p:tags r:id="rId2"/>
            </p:custDataLst>
          </p:nvPr>
        </p:nvSpPr>
        <p:spPr/>
        <p:txBody>
          <a:bodyPr>
            <a:normAutofit lnSpcReduction="10000"/>
          </a:bodyPr>
          <a:lstStyle/>
          <a:p>
            <a:pPr marL="0" indent="0" algn="l" rtl="0">
              <a:buNone/>
            </a:pPr>
            <a:r>
              <a:rPr lang="en-ca" b="0" i="0" u="none" baseline="0" dirty="0"/>
              <a:t>Marketing (passive prospecting)</a:t>
            </a:r>
          </a:p>
          <a:p>
            <a:pPr algn="l" rtl="0"/>
            <a:r>
              <a:rPr lang="en-ca" b="0" i="0" u="none" baseline="0" dirty="0"/>
              <a:t>Advertising</a:t>
            </a:r>
          </a:p>
          <a:p>
            <a:pPr lvl="1" algn="l" rtl="0"/>
            <a:r>
              <a:rPr lang="en-ca" b="0" i="0" u="none" baseline="0" dirty="0"/>
              <a:t>Pamphlets and direct mail</a:t>
            </a:r>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a:p>
            <a:pPr algn="l" rtl="0"/>
            <a:r>
              <a:rPr lang="en-ca" b="0" i="0" u="none" baseline="0" dirty="0"/>
              <a:t>Promotions</a:t>
            </a:r>
          </a:p>
          <a:p>
            <a:pPr algn="l" rtl="0"/>
            <a:r>
              <a:rPr lang="en-ca" b="0" i="0" u="none" baseline="0" dirty="0"/>
              <a:t>Events</a:t>
            </a:r>
          </a:p>
          <a:p>
            <a:pPr algn="l" rtl="0"/>
            <a:r>
              <a:rPr lang="en-ca" b="0" i="0" u="none" baseline="0" dirty="0"/>
              <a:t>Website and blogs</a:t>
            </a:r>
          </a:p>
          <a:p>
            <a:pPr algn="l" rtl="0"/>
            <a:r>
              <a:rPr lang="en-ca" b="0" i="0" u="none" baseline="0" dirty="0"/>
              <a:t>Internet leads</a:t>
            </a:r>
          </a:p>
        </p:txBody>
      </p:sp>
      <p:sp>
        <p:nvSpPr>
          <p:cNvPr id="5" name="Content Placeholder 4">
            <a:extLst>
              <a:ext uri="{FF2B5EF4-FFF2-40B4-BE49-F238E27FC236}">
                <a16:creationId xmlns:a16="http://schemas.microsoft.com/office/drawing/2014/main" id="{F36B47F2-8AB1-AE4D-85FF-1475F446B734}"/>
              </a:ext>
            </a:extLst>
          </p:cNvPr>
          <p:cNvSpPr>
            <a:spLocks noGrp="1"/>
          </p:cNvSpPr>
          <p:nvPr>
            <p:ph sz="half" idx="2"/>
            <p:custDataLst>
              <p:tags r:id="rId3"/>
            </p:custDataLst>
          </p:nvPr>
        </p:nvSpPr>
        <p:spPr/>
        <p:txBody>
          <a:bodyPr>
            <a:normAutofit lnSpcReduction="10000"/>
          </a:bodyPr>
          <a:lstStyle/>
          <a:p>
            <a:pPr marL="0" indent="0" algn="l" rtl="0">
              <a:buNone/>
            </a:pPr>
            <a:r>
              <a:rPr lang="en-ca" b="0" i="0" u="none" baseline="0"/>
              <a:t>Active prospecting</a:t>
            </a:r>
          </a:p>
          <a:p>
            <a:pPr algn="l" rtl="0"/>
            <a:r>
              <a:rPr lang="en-ca" b="0" i="0" u="none" baseline="0"/>
              <a:t>Networking and trade shows</a:t>
            </a:r>
          </a:p>
          <a:p>
            <a:pPr algn="l" rtl="0"/>
            <a:r>
              <a:rPr lang="en-ca" b="0" i="0" u="none" baseline="0"/>
              <a:t>Door-to-door</a:t>
            </a:r>
          </a:p>
          <a:p>
            <a:pPr algn="l" rtl="0"/>
            <a:r>
              <a:rPr lang="en-ca" b="0" i="0" u="none" baseline="0"/>
              <a:t>Cold calling</a:t>
            </a:r>
          </a:p>
          <a:p>
            <a:pPr algn="l" rtl="0"/>
            <a:r>
              <a:rPr lang="en-ca" b="0" i="0" u="none" baseline="0"/>
              <a:t>Strong presence on social media</a:t>
            </a:r>
          </a:p>
          <a:p>
            <a:pPr lvl="1" algn="l" rtl="0"/>
            <a:r>
              <a:rPr lang="en-ca" b="0" i="0" u="none" baseline="0"/>
              <a:t>Commenting</a:t>
            </a:r>
          </a:p>
          <a:p>
            <a:pPr lvl="1" algn="l" rtl="0"/>
            <a:r>
              <a:rPr lang="en-ca" b="0" i="0" u="none" baseline="0"/>
              <a:t>Forums</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B5B930EB-61D1-4D49-80A5-2DF19374510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28</a:t>
            </a:fld>
            <a:endParaRPr lang="en-ca"/>
          </a:p>
        </p:txBody>
      </p:sp>
      <p:sp>
        <p:nvSpPr>
          <p:cNvPr id="8" name="Rounded Rectangle 7">
            <a:extLst>
              <a:ext uri="{FF2B5EF4-FFF2-40B4-BE49-F238E27FC236}">
                <a16:creationId xmlns:a16="http://schemas.microsoft.com/office/drawing/2014/main" id="{CF222B08-34C2-2B41-B49C-B80051A5B832}"/>
              </a:ext>
            </a:extLst>
          </p:cNvPr>
          <p:cNvSpPr/>
          <p:nvPr>
            <p:custDataLst>
              <p:tags r:id="rId5"/>
            </p:custDataLst>
          </p:nvPr>
        </p:nvSpPr>
        <p:spPr>
          <a:xfrm>
            <a:off x="1991545" y="1370014"/>
            <a:ext cx="8352928" cy="3715170"/>
          </a:xfrm>
          <a:prstGeom prst="round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lstStyle/>
          <a:p>
            <a:pPr algn="l" rtl="0"/>
            <a:r>
              <a:rPr lang="en-ca" sz="2800" b="0" i="0" u="none" baseline="0">
                <a:solidFill>
                  <a:schemeClr val="tx1"/>
                </a:solidFill>
              </a:rPr>
              <a:t>Canada’s Anti-Spam Legislation (CASL) compliance</a:t>
            </a:r>
          </a:p>
          <a:p>
            <a:endParaRPr lang="en-ca" sz="2800" dirty="0">
              <a:solidFill>
                <a:schemeClr val="tx1"/>
              </a:solidFill>
            </a:endParaRPr>
          </a:p>
          <a:p>
            <a:pPr algn="l" rtl="0"/>
            <a:r>
              <a:rPr lang="en-ca" sz="2800" b="0" i="0" u="none" baseline="0">
                <a:solidFill>
                  <a:schemeClr val="tx1"/>
                </a:solidFill>
              </a:rPr>
              <a:t>In short, for each email you send you must:</a:t>
            </a:r>
            <a:endParaRPr lang="en-ca" sz="2800" dirty="0">
              <a:solidFill>
                <a:schemeClr val="tx1"/>
              </a:solidFill>
            </a:endParaRPr>
          </a:p>
          <a:p>
            <a:pPr marL="228600" indent="-228600" algn="l" rtl="0">
              <a:buFont typeface="+mj-lt"/>
              <a:buAutoNum type="arabicPeriod"/>
            </a:pPr>
            <a:r>
              <a:rPr lang="en-ca" sz="2800" b="0" i="0" u="none" baseline="0">
                <a:solidFill>
                  <a:schemeClr val="tx1"/>
                </a:solidFill>
              </a:rPr>
              <a:t>Have the email holder’s consent (express or implied)</a:t>
            </a:r>
          </a:p>
          <a:p>
            <a:pPr marL="228600" indent="-228600" algn="l" rtl="0">
              <a:buFont typeface="+mj-lt"/>
              <a:buAutoNum type="arabicPeriod"/>
            </a:pPr>
            <a:r>
              <a:rPr lang="en-ca" sz="2800" b="0" i="0" u="none" baseline="0">
                <a:solidFill>
                  <a:schemeClr val="tx1"/>
                </a:solidFill>
              </a:rPr>
              <a:t>Provide identification information</a:t>
            </a:r>
          </a:p>
          <a:p>
            <a:pPr marL="228600" indent="-228600" algn="l" rtl="0">
              <a:buFont typeface="+mj-lt"/>
              <a:buAutoNum type="arabicPeriod"/>
            </a:pPr>
            <a:r>
              <a:rPr lang="en-ca" sz="2800" b="0" i="0" u="none" baseline="0">
                <a:solidFill>
                  <a:schemeClr val="tx1"/>
                </a:solidFill>
              </a:rPr>
              <a:t>Have an exclusion mechanism</a:t>
            </a:r>
          </a:p>
          <a:p>
            <a:pPr algn="ctr" rtl="0"/>
            <a:endParaRPr lang="en-ca" sz="2800" dirty="0">
              <a:solidFill>
                <a:schemeClr val="tx1"/>
              </a:solidFill>
            </a:endParaRPr>
          </a:p>
        </p:txBody>
      </p:sp>
      <p:sp>
        <p:nvSpPr>
          <p:cNvPr id="9" name="Rounded Rectangle 8">
            <a:extLst>
              <a:ext uri="{FF2B5EF4-FFF2-40B4-BE49-F238E27FC236}">
                <a16:creationId xmlns:a16="http://schemas.microsoft.com/office/drawing/2014/main" id="{52A5CE69-92B5-C84D-90A7-BA4DA40E164F}"/>
              </a:ext>
            </a:extLst>
          </p:cNvPr>
          <p:cNvSpPr/>
          <p:nvPr>
            <p:custDataLst>
              <p:tags r:id="rId6"/>
            </p:custDataLst>
          </p:nvPr>
        </p:nvSpPr>
        <p:spPr>
          <a:xfrm>
            <a:off x="1991545" y="809916"/>
            <a:ext cx="8352928" cy="4835366"/>
          </a:xfrm>
          <a:prstGeom prst="roundRect">
            <a:avLst/>
          </a:prstGeom>
          <a:solidFill>
            <a:schemeClr val="bg1"/>
          </a:solidFill>
          <a:ln w="38100"/>
        </p:spPr>
        <p:style>
          <a:lnRef idx="1">
            <a:schemeClr val="accent1"/>
          </a:lnRef>
          <a:fillRef idx="3">
            <a:schemeClr val="accent1"/>
          </a:fillRef>
          <a:effectRef idx="2">
            <a:schemeClr val="accent1"/>
          </a:effectRef>
          <a:fontRef idx="minor">
            <a:schemeClr val="lt1"/>
          </a:fontRef>
        </p:style>
        <p:txBody>
          <a:bodyPr rtlCol="0" anchor="ctr">
            <a:spAutoFit/>
          </a:bodyPr>
          <a:lstStyle/>
          <a:p>
            <a:pPr marL="0" indent="0" algn="l" rtl="0">
              <a:buFont typeface="Arial" panose="020B0604020202020204" pitchFamily="34" charset="0"/>
              <a:buNone/>
            </a:pPr>
            <a:r>
              <a:rPr lang="en-ca" sz="2000" b="0" i="0" u="none" baseline="0">
                <a:solidFill>
                  <a:schemeClr val="tx1"/>
                </a:solidFill>
              </a:rPr>
              <a:t>National Do Not Call List (DNCL) compliance</a:t>
            </a:r>
          </a:p>
          <a:p>
            <a:pPr marL="0" indent="0" algn="l" rtl="0">
              <a:buFont typeface="Arial" panose="020B0604020202020204" pitchFamily="34" charset="0"/>
              <a:buNone/>
            </a:pPr>
            <a:r>
              <a:rPr lang="en-ca" sz="2000" b="0" i="0" u="none" baseline="0">
                <a:solidFill>
                  <a:schemeClr val="tx1"/>
                </a:solidFill>
              </a:rPr>
              <a:t>You must:</a:t>
            </a:r>
            <a:endParaRPr lang="en-ca" sz="2000" dirty="0">
              <a:solidFill>
                <a:schemeClr val="tx1"/>
              </a:solidFill>
            </a:endParaRPr>
          </a:p>
          <a:p>
            <a:pPr marL="171450" indent="-171450" algn="l" rtl="0">
              <a:buFont typeface="Arial" panose="020B0604020202020204" pitchFamily="34" charset="0"/>
              <a:buChar char="•"/>
            </a:pPr>
            <a:r>
              <a:rPr lang="en-ca" sz="2000" b="0" i="0" u="none" baseline="0">
                <a:solidFill>
                  <a:schemeClr val="tx1"/>
                </a:solidFill>
              </a:rPr>
              <a:t>Register with the DNCL administrator and pay the subscription fees</a:t>
            </a:r>
          </a:p>
          <a:p>
            <a:pPr marL="171450" indent="-171450" algn="l" rtl="0">
              <a:buFont typeface="Arial" panose="020B0604020202020204" pitchFamily="34" charset="0"/>
              <a:buChar char="•"/>
            </a:pPr>
            <a:r>
              <a:rPr lang="en-ca" sz="2000" b="0" i="0" u="none" baseline="0">
                <a:solidFill>
                  <a:schemeClr val="tx1"/>
                </a:solidFill>
              </a:rPr>
              <a:t>Have an up-to-date call list that excludes numbers registered on the DNCL</a:t>
            </a:r>
          </a:p>
          <a:p>
            <a:pPr marL="171450" indent="-171450" algn="l" rtl="0">
              <a:buFont typeface="Arial" panose="020B0604020202020204" pitchFamily="34" charset="0"/>
              <a:buChar char="•"/>
            </a:pPr>
            <a:r>
              <a:rPr lang="en-ca" sz="2000" b="0" i="0" u="none" baseline="0">
                <a:solidFill>
                  <a:schemeClr val="tx1"/>
                </a:solidFill>
              </a:rPr>
              <a:t>Maintain an up-to-date list of consumers who have directly asked to be removed from your list without going through the DNCL</a:t>
            </a:r>
          </a:p>
          <a:p>
            <a:pPr marL="171450" indent="-171450" algn="l" rtl="0">
              <a:buFont typeface="Arial" panose="020B0604020202020204" pitchFamily="34" charset="0"/>
              <a:buChar char="•"/>
            </a:pPr>
            <a:r>
              <a:rPr lang="en-ca" sz="2000" b="0" i="0" u="none" baseline="0">
                <a:solidFill>
                  <a:schemeClr val="tx1"/>
                </a:solidFill>
              </a:rPr>
              <a:t>Keep the information used in the course of their activities in case of a complaint</a:t>
            </a:r>
          </a:p>
          <a:p>
            <a:pPr marL="171450" indent="-171450" algn="l" rtl="0">
              <a:buFont typeface="Arial" panose="020B0604020202020204" pitchFamily="34" charset="0"/>
              <a:buChar char="•"/>
            </a:pPr>
            <a:r>
              <a:rPr lang="en-ca" sz="2000" b="0" i="0" u="none" baseline="0">
                <a:solidFill>
                  <a:schemeClr val="tx1"/>
                </a:solidFill>
              </a:rPr>
              <a:t>Refrain from soliciting any person whose number is registered on the National DNCL or who has directly asked to be removed from your list</a:t>
            </a:r>
          </a:p>
          <a:p>
            <a:pPr algn="ctr" rtl="0"/>
            <a:endParaRPr lang="en-ca" dirty="0">
              <a:solidFill>
                <a:schemeClr val="tx1"/>
              </a:solidFill>
            </a:endParaRPr>
          </a:p>
        </p:txBody>
      </p:sp>
    </p:spTree>
    <p:extLst>
      <p:ext uri="{BB962C8B-B14F-4D97-AF65-F5344CB8AC3E}">
        <p14:creationId xmlns:p14="http://schemas.microsoft.com/office/powerpoint/2010/main" val="33280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0DF497-2831-AD47-96D3-B8371A90F194}"/>
              </a:ext>
            </a:extLst>
          </p:cNvPr>
          <p:cNvSpPr>
            <a:spLocks noGrp="1"/>
          </p:cNvSpPr>
          <p:nvPr>
            <p:ph idx="1"/>
            <p:custDataLst>
              <p:tags r:id="rId1"/>
            </p:custDataLst>
          </p:nvPr>
        </p:nvSpPr>
        <p:spPr/>
        <p:txBody>
          <a:bodyPr/>
          <a:lstStyle/>
          <a:p>
            <a:pPr marL="0" indent="0" algn="l" rtl="0">
              <a:buNone/>
            </a:pPr>
            <a:r>
              <a:rPr lang="en-ca" b="0" i="0" u="none" baseline="0" dirty="0"/>
              <a:t>Selling is a contact sport!</a:t>
            </a:r>
          </a:p>
          <a:p>
            <a:pPr marL="0" indent="0" algn="l" rtl="0">
              <a:buNone/>
            </a:pPr>
            <a:endParaRPr lang="en-ca" dirty="0"/>
          </a:p>
          <a:p>
            <a:pPr algn="l" rtl="0"/>
            <a:r>
              <a:rPr lang="en-ca" b="0" i="0" u="none" baseline="0" dirty="0"/>
              <a:t>More </a:t>
            </a:r>
            <a:r>
              <a:rPr lang="en-ca" dirty="0"/>
              <a:t>contact</a:t>
            </a:r>
            <a:r>
              <a:rPr lang="en-ca" b="0" i="0" u="none" baseline="0" dirty="0"/>
              <a:t>s = more appointments</a:t>
            </a:r>
            <a:endParaRPr lang="en-ca" dirty="0"/>
          </a:p>
          <a:p>
            <a:pPr algn="l" rtl="0"/>
            <a:r>
              <a:rPr lang="en-ca" b="0" i="0" u="none" baseline="0" dirty="0"/>
              <a:t>6 contacts = your prospective clients start to remember you</a:t>
            </a:r>
          </a:p>
          <a:p>
            <a:pPr algn="l" rtl="0"/>
            <a:r>
              <a:rPr lang="en-ca" b="0" i="0" u="none" baseline="0" dirty="0"/>
              <a:t>9 contacts = your prospective clients know you</a:t>
            </a:r>
          </a:p>
          <a:p>
            <a:pPr algn="l" rtl="0"/>
            <a:r>
              <a:rPr lang="en-ca" b="0" i="0" u="none" baseline="0" dirty="0"/>
              <a:t>12 </a:t>
            </a:r>
            <a:r>
              <a:rPr lang="en-ca" dirty="0"/>
              <a:t>contacts</a:t>
            </a:r>
            <a:r>
              <a:rPr lang="en-ca" b="0" i="0" u="none" baseline="0" dirty="0"/>
              <a:t> = your prospective clients think of you</a:t>
            </a:r>
          </a:p>
          <a:p>
            <a:pPr marL="0" indent="0" algn="l" rtl="0">
              <a:buNone/>
            </a:pPr>
            <a:endParaRPr lang="en-ca" dirty="0"/>
          </a:p>
          <a:p>
            <a:pPr marL="0" indent="0" algn="l" rtl="0">
              <a:buNone/>
            </a:pPr>
            <a:r>
              <a:rPr lang="en-ca" b="0" i="0" u="none" baseline="0" dirty="0"/>
              <a:t>Plan to reach out to your target market </a:t>
            </a:r>
            <a:r>
              <a:rPr lang="en-ca" b="0" i="0" u="sng" baseline="0" dirty="0"/>
              <a:t>at least</a:t>
            </a:r>
            <a:r>
              <a:rPr lang="en-ca" b="0" i="0" u="none" baseline="0" dirty="0"/>
              <a:t> once a month.</a:t>
            </a:r>
          </a:p>
          <a:p>
            <a:pPr marL="0" indent="0" algn="l" rtl="0">
              <a:buNone/>
            </a:pPr>
            <a:endParaRPr lang="en-ca" dirty="0"/>
          </a:p>
        </p:txBody>
      </p:sp>
      <p:sp>
        <p:nvSpPr>
          <p:cNvPr id="3" name="Slide Number Placeholder 2">
            <a:extLst>
              <a:ext uri="{FF2B5EF4-FFF2-40B4-BE49-F238E27FC236}">
                <a16:creationId xmlns:a16="http://schemas.microsoft.com/office/drawing/2014/main" id="{681D8199-BB97-7149-8DEC-778154F0DAB4}"/>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29</a:t>
            </a:fld>
            <a:endParaRPr lang="en-ca"/>
          </a:p>
        </p:txBody>
      </p:sp>
      <p:sp>
        <p:nvSpPr>
          <p:cNvPr id="4" name="Title 3">
            <a:extLst>
              <a:ext uri="{FF2B5EF4-FFF2-40B4-BE49-F238E27FC236}">
                <a16:creationId xmlns:a16="http://schemas.microsoft.com/office/drawing/2014/main" id="{942A0412-8D2E-AD41-A713-385BEC9F3B72}"/>
              </a:ext>
            </a:extLst>
          </p:cNvPr>
          <p:cNvSpPr>
            <a:spLocks noGrp="1"/>
          </p:cNvSpPr>
          <p:nvPr>
            <p:ph type="title"/>
            <p:custDataLst>
              <p:tags r:id="rId3"/>
            </p:custDataLst>
          </p:nvPr>
        </p:nvSpPr>
        <p:spPr/>
        <p:txBody>
          <a:bodyPr/>
          <a:lstStyle/>
          <a:p>
            <a:pPr algn="r" rtl="0"/>
            <a:r>
              <a:rPr lang="en-ca" b="1" i="0" u="none" baseline="0"/>
              <a:t>Marketing Plan—Means and Activities</a:t>
            </a:r>
          </a:p>
        </p:txBody>
      </p:sp>
    </p:spTree>
    <p:extLst>
      <p:ext uri="{BB962C8B-B14F-4D97-AF65-F5344CB8AC3E}">
        <p14:creationId xmlns:p14="http://schemas.microsoft.com/office/powerpoint/2010/main" val="343964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02669-BD3B-9B4C-B572-A21D0A0681DA}"/>
              </a:ext>
            </a:extLst>
          </p:cNvPr>
          <p:cNvSpPr>
            <a:spLocks noGrp="1"/>
          </p:cNvSpPr>
          <p:nvPr>
            <p:ph idx="1"/>
            <p:custDataLst>
              <p:tags r:id="rId1"/>
            </p:custDataLst>
          </p:nvPr>
        </p:nvSpPr>
        <p:spPr>
          <a:xfrm>
            <a:off x="3431704" y="2492896"/>
            <a:ext cx="8150696" cy="2165693"/>
          </a:xfrm>
        </p:spPr>
        <p:txBody>
          <a:bodyPr/>
          <a:lstStyle/>
          <a:p>
            <a:pPr marL="0" indent="0" algn="l" rtl="0">
              <a:buNone/>
            </a:pPr>
            <a:r>
              <a:rPr lang="en-ca" b="0" i="0" u="none" baseline="0"/>
              <a:t>Give me six hours to chop down a tree and I will spend the first four sharpening the axe.</a:t>
            </a:r>
          </a:p>
          <a:p>
            <a:pPr marL="0" indent="0" algn="l" rtl="0">
              <a:buNone/>
            </a:pPr>
            <a:endParaRPr lang="en-ca" dirty="0"/>
          </a:p>
          <a:p>
            <a:pPr marL="0" indent="0" algn="r" rtl="0">
              <a:buNone/>
            </a:pPr>
            <a:r>
              <a:rPr lang="en-ca" b="0" i="1" u="none" baseline="0"/>
              <a:t>- Abraham Lincoln</a:t>
            </a:r>
          </a:p>
        </p:txBody>
      </p:sp>
      <p:sp>
        <p:nvSpPr>
          <p:cNvPr id="3" name="Slide Number Placeholder 2">
            <a:extLst>
              <a:ext uri="{FF2B5EF4-FFF2-40B4-BE49-F238E27FC236}">
                <a16:creationId xmlns:a16="http://schemas.microsoft.com/office/drawing/2014/main" id="{0922EC13-0280-2C46-8912-67513A8F9E4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a:t>
            </a:fld>
            <a:endParaRPr lang="en-ca"/>
          </a:p>
        </p:txBody>
      </p:sp>
      <p:sp>
        <p:nvSpPr>
          <p:cNvPr id="4" name="Title 3">
            <a:extLst>
              <a:ext uri="{FF2B5EF4-FFF2-40B4-BE49-F238E27FC236}">
                <a16:creationId xmlns:a16="http://schemas.microsoft.com/office/drawing/2014/main" id="{0357466D-AE02-9F43-AC5D-F11A75958FAC}"/>
              </a:ext>
            </a:extLst>
          </p:cNvPr>
          <p:cNvSpPr>
            <a:spLocks noGrp="1"/>
          </p:cNvSpPr>
          <p:nvPr>
            <p:ph type="title"/>
            <p:custDataLst>
              <p:tags r:id="rId3"/>
            </p:custDataLst>
          </p:nvPr>
        </p:nvSpPr>
        <p:spPr/>
        <p:txBody>
          <a:bodyPr/>
          <a:lstStyle/>
          <a:p>
            <a:pPr algn="r" rtl="0"/>
            <a:r>
              <a:rPr lang="en-ca" b="1" i="0" u="none" baseline="0"/>
              <a:t>Introduction to Business Plans</a:t>
            </a:r>
          </a:p>
        </p:txBody>
      </p:sp>
      <p:pic>
        <p:nvPicPr>
          <p:cNvPr id="6" name="Picture 5" descr="A close up of a logo&#10;&#10;Description automatically generated">
            <a:extLst>
              <a:ext uri="{FF2B5EF4-FFF2-40B4-BE49-F238E27FC236}">
                <a16:creationId xmlns:a16="http://schemas.microsoft.com/office/drawing/2014/main" id="{641CB109-C842-A94E-8528-6AD2A7B71B98}"/>
              </a:ext>
            </a:extLst>
          </p:cNvPr>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95400" y="1988840"/>
            <a:ext cx="2378382" cy="1796999"/>
          </a:xfrm>
          <a:prstGeom prst="rect">
            <a:avLst/>
          </a:prstGeom>
        </p:spPr>
      </p:pic>
    </p:spTree>
    <p:extLst>
      <p:ext uri="{BB962C8B-B14F-4D97-AF65-F5344CB8AC3E}">
        <p14:creationId xmlns:p14="http://schemas.microsoft.com/office/powerpoint/2010/main" val="1175629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5A010-30EA-AE4E-8DB1-1728C1D4A90B}"/>
              </a:ext>
            </a:extLst>
          </p:cNvPr>
          <p:cNvSpPr>
            <a:spLocks noGrp="1"/>
          </p:cNvSpPr>
          <p:nvPr>
            <p:ph type="title"/>
            <p:custDataLst>
              <p:tags r:id="rId1"/>
            </p:custDataLst>
          </p:nvPr>
        </p:nvSpPr>
        <p:spPr/>
        <p:txBody>
          <a:bodyPr/>
          <a:lstStyle/>
          <a:p>
            <a:pPr algn="r" rtl="0"/>
            <a:r>
              <a:rPr lang="en-ca" b="1" i="0" u="none" baseline="0"/>
              <a:t>Marketing Plan—Means and Activities</a:t>
            </a:r>
          </a:p>
        </p:txBody>
      </p:sp>
      <p:sp>
        <p:nvSpPr>
          <p:cNvPr id="2" name="Content Placeholder 1">
            <a:extLst>
              <a:ext uri="{FF2B5EF4-FFF2-40B4-BE49-F238E27FC236}">
                <a16:creationId xmlns:a16="http://schemas.microsoft.com/office/drawing/2014/main" id="{9FEC04D5-E315-BB41-9097-3AA068E4BC99}"/>
              </a:ext>
            </a:extLst>
          </p:cNvPr>
          <p:cNvSpPr>
            <a:spLocks noGrp="1"/>
          </p:cNvSpPr>
          <p:nvPr>
            <p:ph sz="half" idx="1"/>
            <p:custDataLst>
              <p:tags r:id="rId2"/>
            </p:custDataLst>
          </p:nvPr>
        </p:nvSpPr>
        <p:spPr/>
        <p:txBody>
          <a:bodyPr>
            <a:normAutofit/>
          </a:bodyPr>
          <a:lstStyle/>
          <a:p>
            <a:pPr marL="0" indent="0" algn="l" rtl="0">
              <a:buNone/>
            </a:pPr>
            <a:r>
              <a:rPr lang="en-ca" b="0" i="0" u="none" baseline="0" dirty="0"/>
              <a:t>Marketing listings</a:t>
            </a:r>
          </a:p>
          <a:p>
            <a:pPr marL="0" indent="0" algn="l" rtl="0">
              <a:buNone/>
            </a:pPr>
            <a:endParaRPr lang="en-ca" dirty="0"/>
          </a:p>
          <a:p>
            <a:pPr algn="l" rtl="0"/>
            <a:r>
              <a:rPr lang="en-ca" b="0" i="0" u="none" baseline="0" dirty="0"/>
              <a:t>Signs</a:t>
            </a:r>
          </a:p>
          <a:p>
            <a:pPr algn="l" rtl="0"/>
            <a:r>
              <a:rPr lang="en-ca" b="0" i="0" u="none" baseline="0" dirty="0"/>
              <a:t>Advertising</a:t>
            </a:r>
          </a:p>
          <a:p>
            <a:pPr lvl="1" algn="l" rtl="0"/>
            <a:r>
              <a:rPr lang="en-ca" b="0" i="0" u="none" baseline="0" dirty="0"/>
              <a:t>Pamphlets and direct mail</a:t>
            </a:r>
          </a:p>
          <a:p>
            <a:pPr lvl="1" algn="l" rtl="0"/>
            <a:r>
              <a:rPr lang="en-ca" b="0" i="0" u="none" baseline="0" dirty="0"/>
              <a:t>Social media</a:t>
            </a:r>
          </a:p>
          <a:p>
            <a:pPr lvl="1" algn="l" rtl="0"/>
            <a:r>
              <a:rPr lang="en-ca" b="0" i="0" u="none" baseline="0" dirty="0"/>
              <a:t>Magazines and newspapers</a:t>
            </a:r>
            <a:endParaRPr lang="en-ca" dirty="0"/>
          </a:p>
          <a:p>
            <a:pPr algn="l" rtl="0"/>
            <a:r>
              <a:rPr lang="en-CA" b="0" i="0" u="none" baseline="0" dirty="0"/>
              <a:t>Mass</a:t>
            </a:r>
            <a:r>
              <a:rPr lang="en-ca" b="0" i="0" u="none" baseline="0" dirty="0"/>
              <a:t> emailing</a:t>
            </a:r>
          </a:p>
        </p:txBody>
      </p:sp>
      <p:sp>
        <p:nvSpPr>
          <p:cNvPr id="5" name="Content Placeholder 4">
            <a:extLst>
              <a:ext uri="{FF2B5EF4-FFF2-40B4-BE49-F238E27FC236}">
                <a16:creationId xmlns:a16="http://schemas.microsoft.com/office/drawing/2014/main" id="{E02B4913-B496-9F41-BD33-B6529D1C931F}"/>
              </a:ext>
            </a:extLst>
          </p:cNvPr>
          <p:cNvSpPr>
            <a:spLocks noGrp="1"/>
          </p:cNvSpPr>
          <p:nvPr>
            <p:ph sz="half" idx="2"/>
            <p:custDataLst>
              <p:tags r:id="rId3"/>
            </p:custDataLst>
          </p:nvPr>
        </p:nvSpPr>
        <p:spPr>
          <a:xfrm>
            <a:off x="6197600" y="2564904"/>
            <a:ext cx="5384800" cy="3561261"/>
          </a:xfrm>
        </p:spPr>
        <p:txBody>
          <a:bodyPr>
            <a:normAutofit/>
          </a:bodyPr>
          <a:lstStyle/>
          <a:p>
            <a:pPr algn="l" rtl="0"/>
            <a:r>
              <a:rPr lang="en-ca" b="0" i="0" u="none" baseline="0"/>
              <a:t>Centris.ca</a:t>
            </a:r>
            <a:endParaRPr lang="en-ca" dirty="0"/>
          </a:p>
          <a:p>
            <a:pPr algn="l" rtl="0"/>
            <a:r>
              <a:rPr lang="en-ca" b="0" i="0" u="none" baseline="0"/>
              <a:t>Promotions</a:t>
            </a:r>
          </a:p>
          <a:p>
            <a:pPr algn="l" rtl="0"/>
            <a:r>
              <a:rPr lang="en-ca" b="0" i="0" u="none" baseline="0"/>
              <a:t>Open houses</a:t>
            </a:r>
          </a:p>
          <a:p>
            <a:pPr algn="l" rtl="0"/>
            <a:r>
              <a:rPr lang="en-ca" b="0" i="0" u="none" baseline="0"/>
              <a:t>Website and blogs</a:t>
            </a:r>
          </a:p>
          <a:p>
            <a:pPr algn="l" rtl="0"/>
            <a:r>
              <a:rPr lang="en-ca" b="0" i="0" u="none" baseline="0"/>
              <a:t>Internet leads</a:t>
            </a:r>
          </a:p>
          <a:p>
            <a:endParaRPr lang="en-ca" dirty="0"/>
          </a:p>
        </p:txBody>
      </p:sp>
      <p:sp>
        <p:nvSpPr>
          <p:cNvPr id="3" name="Slide Number Placeholder 2">
            <a:extLst>
              <a:ext uri="{FF2B5EF4-FFF2-40B4-BE49-F238E27FC236}">
                <a16:creationId xmlns:a16="http://schemas.microsoft.com/office/drawing/2014/main" id="{C1D910E7-2C78-0942-8147-85FB0030E299}"/>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30</a:t>
            </a:fld>
            <a:endParaRPr lang="en-ca"/>
          </a:p>
        </p:txBody>
      </p:sp>
    </p:spTree>
    <p:extLst>
      <p:ext uri="{BB962C8B-B14F-4D97-AF65-F5344CB8AC3E}">
        <p14:creationId xmlns:p14="http://schemas.microsoft.com/office/powerpoint/2010/main" val="134572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0DF497-2831-AD47-96D3-B8371A90F194}"/>
              </a:ext>
            </a:extLst>
          </p:cNvPr>
          <p:cNvSpPr>
            <a:spLocks noGrp="1"/>
          </p:cNvSpPr>
          <p:nvPr>
            <p:ph idx="1"/>
            <p:custDataLst>
              <p:tags r:id="rId1"/>
            </p:custDataLst>
          </p:nvPr>
        </p:nvSpPr>
        <p:spPr/>
        <p:txBody>
          <a:bodyPr/>
          <a:lstStyle/>
          <a:p>
            <a:pPr marL="0" indent="0" algn="l" rtl="0">
              <a:buNone/>
            </a:pPr>
            <a:r>
              <a:rPr lang="en-ca" sz="4000" b="0" i="0" u="none" baseline="0"/>
              <a:t>The two key questions to ask</a:t>
            </a:r>
          </a:p>
          <a:p>
            <a:pPr marL="0" indent="0" algn="l" rtl="0">
              <a:buNone/>
            </a:pPr>
            <a:endParaRPr lang="en-ca" dirty="0"/>
          </a:p>
          <a:p>
            <a:pPr algn="l" rtl="0"/>
            <a:r>
              <a:rPr lang="en-ca" b="0" i="0" u="none" baseline="0"/>
              <a:t>How much money do you have for marketing?</a:t>
            </a:r>
          </a:p>
          <a:p>
            <a:pPr algn="l" rtl="0"/>
            <a:r>
              <a:rPr lang="en-ca" b="0" i="0" u="none" baseline="0"/>
              <a:t>How much time do you have for active prospecting?</a:t>
            </a:r>
          </a:p>
          <a:p>
            <a:pPr marL="0" indent="0" algn="l" rtl="0">
              <a:buNone/>
            </a:pPr>
            <a:endParaRPr lang="en-ca" dirty="0"/>
          </a:p>
        </p:txBody>
      </p:sp>
      <p:sp>
        <p:nvSpPr>
          <p:cNvPr id="3" name="Slide Number Placeholder 2">
            <a:extLst>
              <a:ext uri="{FF2B5EF4-FFF2-40B4-BE49-F238E27FC236}">
                <a16:creationId xmlns:a16="http://schemas.microsoft.com/office/drawing/2014/main" id="{681D8199-BB97-7149-8DEC-778154F0DAB4}"/>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31</a:t>
            </a:fld>
            <a:endParaRPr lang="en-ca"/>
          </a:p>
        </p:txBody>
      </p:sp>
      <p:sp>
        <p:nvSpPr>
          <p:cNvPr id="4" name="Title 3">
            <a:extLst>
              <a:ext uri="{FF2B5EF4-FFF2-40B4-BE49-F238E27FC236}">
                <a16:creationId xmlns:a16="http://schemas.microsoft.com/office/drawing/2014/main" id="{942A0412-8D2E-AD41-A713-385BEC9F3B72}"/>
              </a:ext>
            </a:extLst>
          </p:cNvPr>
          <p:cNvSpPr>
            <a:spLocks noGrp="1"/>
          </p:cNvSpPr>
          <p:nvPr>
            <p:ph type="title"/>
            <p:custDataLst>
              <p:tags r:id="rId3"/>
            </p:custDataLst>
          </p:nvPr>
        </p:nvSpPr>
        <p:spPr/>
        <p:txBody>
          <a:bodyPr/>
          <a:lstStyle/>
          <a:p>
            <a:pPr algn="r" rtl="0"/>
            <a:r>
              <a:rPr lang="en-ca" b="1" i="0" u="none" baseline="0"/>
              <a:t>Marketing Plan—Means and Activities</a:t>
            </a:r>
          </a:p>
        </p:txBody>
      </p:sp>
    </p:spTree>
    <p:extLst>
      <p:ext uri="{BB962C8B-B14F-4D97-AF65-F5344CB8AC3E}">
        <p14:creationId xmlns:p14="http://schemas.microsoft.com/office/powerpoint/2010/main" val="3130314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4F04F-8941-1543-BE8C-F1C39B9CE6F3}"/>
              </a:ext>
            </a:extLst>
          </p:cNvPr>
          <p:cNvSpPr>
            <a:spLocks noGrp="1"/>
          </p:cNvSpPr>
          <p:nvPr>
            <p:ph idx="1"/>
            <p:custDataLst>
              <p:tags r:id="rId1"/>
            </p:custDataLst>
          </p:nvPr>
        </p:nvSpPr>
        <p:spPr/>
        <p:txBody>
          <a:bodyPr/>
          <a:lstStyle/>
          <a:p>
            <a:pPr marL="0" indent="0" algn="l" rtl="0">
              <a:buNone/>
            </a:pPr>
            <a:r>
              <a:rPr lang="en-ca" b="0" i="0" u="none" baseline="0" dirty="0">
                <a:solidFill>
                  <a:srgbClr val="FF0000"/>
                </a:solidFill>
              </a:rPr>
              <a:t>I have $500 per month to invest in marketing</a:t>
            </a:r>
          </a:p>
          <a:p>
            <a:pPr marL="0" indent="0" algn="l" rtl="0">
              <a:buNone/>
            </a:pPr>
            <a:endParaRPr lang="en-ca" dirty="0">
              <a:solidFill>
                <a:srgbClr val="FF0000"/>
              </a:solidFill>
            </a:endParaRPr>
          </a:p>
          <a:p>
            <a:pPr marL="0" indent="0" algn="l" rtl="0">
              <a:buNone/>
            </a:pPr>
            <a:r>
              <a:rPr lang="en-ca" b="0" i="0" u="none" baseline="0" dirty="0">
                <a:solidFill>
                  <a:srgbClr val="FF0000"/>
                </a:solidFill>
              </a:rPr>
              <a:t>My marketing plan over the next 12 months will be:</a:t>
            </a:r>
            <a:endParaRPr lang="en-ca" dirty="0">
              <a:solidFill>
                <a:srgbClr val="FF0000"/>
              </a:solidFill>
            </a:endParaRPr>
          </a:p>
          <a:p>
            <a:pPr marL="0" indent="0" algn="l" rtl="0">
              <a:buNone/>
            </a:pPr>
            <a:r>
              <a:rPr lang="en-ca" b="0" i="0" u="none" baseline="0" dirty="0">
                <a:solidFill>
                  <a:srgbClr val="FF0000"/>
                </a:solidFill>
              </a:rPr>
              <a:t>Month 1: </a:t>
            </a:r>
            <a:endParaRPr lang="en-ca" dirty="0">
              <a:solidFill>
                <a:srgbClr val="FF0000"/>
              </a:solidFill>
            </a:endParaRPr>
          </a:p>
          <a:p>
            <a:pPr algn="l" rtl="0"/>
            <a:r>
              <a:rPr lang="en-ca" b="0" i="0" u="none" baseline="0" dirty="0">
                <a:solidFill>
                  <a:srgbClr val="FF0000"/>
                </a:solidFill>
              </a:rPr>
              <a:t>Create and print door-to-door pamphlets</a:t>
            </a:r>
          </a:p>
          <a:p>
            <a:pPr marL="0" indent="0" algn="l" rtl="0">
              <a:buNone/>
            </a:pPr>
            <a:r>
              <a:rPr lang="en-ca" b="0" i="0" u="none" baseline="0" dirty="0">
                <a:solidFill>
                  <a:srgbClr val="FF0000"/>
                </a:solidFill>
              </a:rPr>
              <a:t>Months 2–12: </a:t>
            </a:r>
            <a:endParaRPr lang="en-ca" dirty="0">
              <a:solidFill>
                <a:srgbClr val="FF0000"/>
              </a:solidFill>
            </a:endParaRPr>
          </a:p>
          <a:p>
            <a:pPr algn="l" rtl="0"/>
            <a:r>
              <a:rPr lang="en-ca" b="0" i="0" u="none" baseline="0" dirty="0">
                <a:solidFill>
                  <a:srgbClr val="FF0000"/>
                </a:solidFill>
              </a:rPr>
              <a:t>Create one Facebook visual each month myself</a:t>
            </a:r>
          </a:p>
          <a:p>
            <a:pPr algn="l" rtl="0"/>
            <a:r>
              <a:rPr lang="en-ca" b="0" i="0" u="none" baseline="0" dirty="0">
                <a:solidFill>
                  <a:srgbClr val="FF0000"/>
                </a:solidFill>
              </a:rPr>
              <a:t>Invest $500 in </a:t>
            </a:r>
            <a:r>
              <a:rPr lang="en-ca" b="0" i="0" u="none" baseline="0" dirty="0" err="1">
                <a:solidFill>
                  <a:srgbClr val="FF0000"/>
                </a:solidFill>
              </a:rPr>
              <a:t>geolocalized</a:t>
            </a:r>
            <a:r>
              <a:rPr lang="en-ca" b="0" i="0" u="none" baseline="0" dirty="0">
                <a:solidFill>
                  <a:srgbClr val="FF0000"/>
                </a:solidFill>
              </a:rPr>
              <a:t> Facebook advertising</a:t>
            </a:r>
          </a:p>
        </p:txBody>
      </p:sp>
      <p:sp>
        <p:nvSpPr>
          <p:cNvPr id="3" name="Slide Number Placeholder 2">
            <a:extLst>
              <a:ext uri="{FF2B5EF4-FFF2-40B4-BE49-F238E27FC236}">
                <a16:creationId xmlns:a16="http://schemas.microsoft.com/office/drawing/2014/main" id="{262D7223-A2EA-3843-8F4F-5BC51AB7B93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32</a:t>
            </a:fld>
            <a:endParaRPr lang="en-ca"/>
          </a:p>
        </p:txBody>
      </p:sp>
      <p:sp>
        <p:nvSpPr>
          <p:cNvPr id="4" name="Title 3">
            <a:extLst>
              <a:ext uri="{FF2B5EF4-FFF2-40B4-BE49-F238E27FC236}">
                <a16:creationId xmlns:a16="http://schemas.microsoft.com/office/drawing/2014/main" id="{D0D85FDB-780A-B746-8B68-65660DA76596}"/>
              </a:ext>
            </a:extLst>
          </p:cNvPr>
          <p:cNvSpPr>
            <a:spLocks noGrp="1"/>
          </p:cNvSpPr>
          <p:nvPr>
            <p:ph type="title"/>
            <p:custDataLst>
              <p:tags r:id="rId3"/>
            </p:custDataLst>
          </p:nvPr>
        </p:nvSpPr>
        <p:spPr/>
        <p:txBody>
          <a:bodyPr/>
          <a:lstStyle/>
          <a:p>
            <a:pPr algn="r" rtl="0"/>
            <a:r>
              <a:rPr lang="en-ca" b="1" i="0" u="none" baseline="0"/>
              <a:t>Marketing Plan—Example</a:t>
            </a:r>
          </a:p>
        </p:txBody>
      </p:sp>
    </p:spTree>
    <p:extLst>
      <p:ext uri="{BB962C8B-B14F-4D97-AF65-F5344CB8AC3E}">
        <p14:creationId xmlns:p14="http://schemas.microsoft.com/office/powerpoint/2010/main" val="109072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04F04F-8941-1543-BE8C-F1C39B9CE6F3}"/>
              </a:ext>
            </a:extLst>
          </p:cNvPr>
          <p:cNvSpPr>
            <a:spLocks noGrp="1"/>
          </p:cNvSpPr>
          <p:nvPr>
            <p:ph idx="1"/>
            <p:custDataLst>
              <p:tags r:id="rId1"/>
            </p:custDataLst>
          </p:nvPr>
        </p:nvSpPr>
        <p:spPr/>
        <p:txBody>
          <a:bodyPr/>
          <a:lstStyle/>
          <a:p>
            <a:pPr marL="0" indent="0" algn="l" rtl="0">
              <a:buNone/>
            </a:pPr>
            <a:r>
              <a:rPr lang="en-ca" b="0" i="0" u="none" baseline="0">
                <a:solidFill>
                  <a:srgbClr val="FF0000"/>
                </a:solidFill>
              </a:rPr>
              <a:t>I have 2 hours a day (10 hours a week) for active prospecting.</a:t>
            </a:r>
          </a:p>
          <a:p>
            <a:pPr marL="0" indent="0" algn="l" rtl="0">
              <a:buNone/>
            </a:pPr>
            <a:endParaRPr lang="en-ca" dirty="0">
              <a:solidFill>
                <a:srgbClr val="FF0000"/>
              </a:solidFill>
            </a:endParaRPr>
          </a:p>
          <a:p>
            <a:pPr marL="0" indent="0" algn="l" rtl="0">
              <a:buNone/>
            </a:pPr>
            <a:r>
              <a:rPr lang="en-ca" b="0" i="0" u="none" baseline="0">
                <a:solidFill>
                  <a:srgbClr val="FF0000"/>
                </a:solidFill>
              </a:rPr>
              <a:t>My prospecting plan over the next 12 months will be:</a:t>
            </a:r>
            <a:endParaRPr lang="en-ca" dirty="0">
              <a:solidFill>
                <a:srgbClr val="FF0000"/>
              </a:solidFill>
            </a:endParaRPr>
          </a:p>
          <a:p>
            <a:pPr algn="l" rtl="0"/>
            <a:r>
              <a:rPr lang="en-ca" b="0" i="0" u="none" baseline="0">
                <a:solidFill>
                  <a:srgbClr val="FF0000"/>
                </a:solidFill>
              </a:rPr>
              <a:t>Spend 30 minutes a day creating stories on Facebook and Instagram and replying to various comments on social media</a:t>
            </a:r>
            <a:endParaRPr lang="en-ca" dirty="0">
              <a:solidFill>
                <a:srgbClr val="FF0000"/>
              </a:solidFill>
            </a:endParaRPr>
          </a:p>
          <a:p>
            <a:pPr algn="l" rtl="0"/>
            <a:r>
              <a:rPr lang="en-ca" b="0" i="0" u="none" baseline="0">
                <a:solidFill>
                  <a:srgbClr val="FF0000"/>
                </a:solidFill>
              </a:rPr>
              <a:t>Depending on the weather, spend 1.5 hours either cold calling or door-to-door prospecting in my area</a:t>
            </a:r>
          </a:p>
        </p:txBody>
      </p:sp>
      <p:sp>
        <p:nvSpPr>
          <p:cNvPr id="3" name="Slide Number Placeholder 2">
            <a:extLst>
              <a:ext uri="{FF2B5EF4-FFF2-40B4-BE49-F238E27FC236}">
                <a16:creationId xmlns:a16="http://schemas.microsoft.com/office/drawing/2014/main" id="{262D7223-A2EA-3843-8F4F-5BC51AB7B933}"/>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33</a:t>
            </a:fld>
            <a:endParaRPr lang="en-ca"/>
          </a:p>
        </p:txBody>
      </p:sp>
      <p:sp>
        <p:nvSpPr>
          <p:cNvPr id="4" name="Title 3">
            <a:extLst>
              <a:ext uri="{FF2B5EF4-FFF2-40B4-BE49-F238E27FC236}">
                <a16:creationId xmlns:a16="http://schemas.microsoft.com/office/drawing/2014/main" id="{D0D85FDB-780A-B746-8B68-65660DA76596}"/>
              </a:ext>
            </a:extLst>
          </p:cNvPr>
          <p:cNvSpPr>
            <a:spLocks noGrp="1"/>
          </p:cNvSpPr>
          <p:nvPr>
            <p:ph type="title"/>
            <p:custDataLst>
              <p:tags r:id="rId3"/>
            </p:custDataLst>
          </p:nvPr>
        </p:nvSpPr>
        <p:spPr/>
        <p:txBody>
          <a:bodyPr/>
          <a:lstStyle/>
          <a:p>
            <a:pPr algn="r" rtl="0"/>
            <a:r>
              <a:rPr lang="en-ca" b="1" i="0" u="none" baseline="0"/>
              <a:t>Marketing Plan—Example</a:t>
            </a:r>
          </a:p>
        </p:txBody>
      </p:sp>
    </p:spTree>
    <p:extLst>
      <p:ext uri="{BB962C8B-B14F-4D97-AF65-F5344CB8AC3E}">
        <p14:creationId xmlns:p14="http://schemas.microsoft.com/office/powerpoint/2010/main" val="63009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78AF-9025-574F-9B1E-E768748E4947}"/>
              </a:ext>
            </a:extLst>
          </p:cNvPr>
          <p:cNvSpPr>
            <a:spLocks noGrp="1"/>
          </p:cNvSpPr>
          <p:nvPr>
            <p:ph type="ctrTitle"/>
            <p:custDataLst>
              <p:tags r:id="rId1"/>
            </p:custDataLst>
          </p:nvPr>
        </p:nvSpPr>
        <p:spPr/>
        <p:txBody>
          <a:bodyPr/>
          <a:lstStyle/>
          <a:p>
            <a:pPr algn="l" rtl="0"/>
            <a:r>
              <a:rPr lang="en-ca" b="1" i="0" u="none" baseline="0"/>
              <a:t>Marketing Plan—Conclusions</a:t>
            </a:r>
          </a:p>
        </p:txBody>
      </p:sp>
      <p:sp>
        <p:nvSpPr>
          <p:cNvPr id="3" name="Subtitle 2">
            <a:extLst>
              <a:ext uri="{FF2B5EF4-FFF2-40B4-BE49-F238E27FC236}">
                <a16:creationId xmlns:a16="http://schemas.microsoft.com/office/drawing/2014/main" id="{A5681384-1339-E048-A4C3-5149B9E392E3}"/>
              </a:ext>
            </a:extLst>
          </p:cNvPr>
          <p:cNvSpPr>
            <a:spLocks noGrp="1"/>
          </p:cNvSpPr>
          <p:nvPr>
            <p:ph type="subTitle" idx="1"/>
            <p:custDataLst>
              <p:tags r:id="rId2"/>
            </p:custDataLst>
          </p:nvPr>
        </p:nvSpPr>
        <p:spPr/>
        <p:txBody>
          <a:bodyPr/>
          <a:lstStyle/>
          <a:p>
            <a:pPr algn="l" rtl="0"/>
            <a:r>
              <a:rPr lang="en-ca" b="0" i="0" u="none" baseline="0"/>
              <a:t>Keep your marketing plan realistic</a:t>
            </a:r>
          </a:p>
          <a:p>
            <a:pPr algn="l" rtl="0"/>
            <a:r>
              <a:rPr lang="en-ca" b="0" i="0" u="none" baseline="0"/>
              <a:t>Make sure your efforts remain consistent</a:t>
            </a:r>
          </a:p>
          <a:p>
            <a:pPr algn="l" rtl="0"/>
            <a:r>
              <a:rPr lang="en-ca" b="0" i="0" u="none" baseline="0"/>
              <a:t>Be specific and keep things as simple as possible</a:t>
            </a:r>
          </a:p>
        </p:txBody>
      </p:sp>
      <p:sp>
        <p:nvSpPr>
          <p:cNvPr id="4" name="Slide Number Placeholder 3">
            <a:extLst>
              <a:ext uri="{FF2B5EF4-FFF2-40B4-BE49-F238E27FC236}">
                <a16:creationId xmlns:a16="http://schemas.microsoft.com/office/drawing/2014/main" id="{E373B681-5468-F04A-ADF7-ECFA12B45D51}"/>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34</a:t>
            </a:fld>
            <a:endParaRPr lang="en-ca"/>
          </a:p>
        </p:txBody>
      </p:sp>
    </p:spTree>
    <p:extLst>
      <p:ext uri="{BB962C8B-B14F-4D97-AF65-F5344CB8AC3E}">
        <p14:creationId xmlns:p14="http://schemas.microsoft.com/office/powerpoint/2010/main" val="255009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DE7E5-CB73-2B46-821B-8B308A270D54}"/>
              </a:ext>
            </a:extLst>
          </p:cNvPr>
          <p:cNvSpPr>
            <a:spLocks noGrp="1"/>
          </p:cNvSpPr>
          <p:nvPr>
            <p:ph type="ctrTitle"/>
            <p:custDataLst>
              <p:tags r:id="rId1"/>
            </p:custDataLst>
          </p:nvPr>
        </p:nvSpPr>
        <p:spPr/>
        <p:txBody>
          <a:bodyPr/>
          <a:lstStyle/>
          <a:p>
            <a:pPr algn="l" rtl="0"/>
            <a:r>
              <a:rPr lang="en-ca" b="1" i="0" u="none" baseline="0"/>
              <a:t>Marketing Plan—Take Action!</a:t>
            </a:r>
          </a:p>
        </p:txBody>
      </p:sp>
      <p:sp>
        <p:nvSpPr>
          <p:cNvPr id="3" name="Subtitle 2">
            <a:extLst>
              <a:ext uri="{FF2B5EF4-FFF2-40B4-BE49-F238E27FC236}">
                <a16:creationId xmlns:a16="http://schemas.microsoft.com/office/drawing/2014/main" id="{D532517A-8EEA-5B42-833A-21C1B5D7737A}"/>
              </a:ext>
            </a:extLst>
          </p:cNvPr>
          <p:cNvSpPr>
            <a:spLocks noGrp="1"/>
          </p:cNvSpPr>
          <p:nvPr>
            <p:ph type="subTitle" idx="1"/>
            <p:custDataLst>
              <p:tags r:id="rId2"/>
            </p:custDataLst>
          </p:nvPr>
        </p:nvSpPr>
        <p:spPr/>
        <p:txBody>
          <a:bodyPr/>
          <a:lstStyle/>
          <a:p>
            <a:pPr marL="457200" indent="-457200" algn="l" rtl="0">
              <a:buFont typeface="Arial" panose="020B0604020202020204" pitchFamily="34" charset="0"/>
              <a:buChar char="•"/>
            </a:pPr>
            <a:r>
              <a:rPr lang="en-ca" b="0" i="0" u="none" baseline="0" dirty="0"/>
              <a:t>Answer the two key questions</a:t>
            </a:r>
          </a:p>
          <a:p>
            <a:pPr marL="457200" indent="-457200" algn="l" rtl="0">
              <a:buFont typeface="Arial" panose="020B0604020202020204" pitchFamily="34" charset="0"/>
              <a:buChar char="•"/>
            </a:pPr>
            <a:r>
              <a:rPr lang="en-ca" b="0" i="0" u="none" baseline="0" dirty="0"/>
              <a:t>Write up your targeted marketing plan</a:t>
            </a:r>
            <a:endParaRPr lang="en-ca" dirty="0"/>
          </a:p>
        </p:txBody>
      </p:sp>
      <p:sp>
        <p:nvSpPr>
          <p:cNvPr id="4" name="Slide Number Placeholder 3">
            <a:extLst>
              <a:ext uri="{FF2B5EF4-FFF2-40B4-BE49-F238E27FC236}">
                <a16:creationId xmlns:a16="http://schemas.microsoft.com/office/drawing/2014/main" id="{88F62C97-899E-464B-A8DD-F57E095B4888}"/>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35</a:t>
            </a:fld>
            <a:endParaRPr lang="en-ca"/>
          </a:p>
        </p:txBody>
      </p:sp>
    </p:spTree>
    <p:extLst>
      <p:ext uri="{BB962C8B-B14F-4D97-AF65-F5344CB8AC3E}">
        <p14:creationId xmlns:p14="http://schemas.microsoft.com/office/powerpoint/2010/main" val="297815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4253925"/>
          </a:xfrm>
        </p:spPr>
        <p:txBody>
          <a:bodyPr/>
          <a:lstStyle/>
          <a:p>
            <a:pPr marL="0" indent="0" algn="l" rtl="0">
              <a:buNone/>
            </a:pPr>
            <a:r>
              <a:rPr lang="en-ca" b="0" i="0" u="none" baseline="0" dirty="0"/>
              <a:t>What will your business model be?</a:t>
            </a:r>
          </a:p>
          <a:p>
            <a:pPr marL="0" indent="0" algn="l" rtl="0">
              <a:buNone/>
            </a:pPr>
            <a:endParaRPr lang="en-ca" dirty="0"/>
          </a:p>
          <a:p>
            <a:pPr marL="0" indent="0" algn="l" rtl="0">
              <a:buNone/>
            </a:pPr>
            <a:r>
              <a:rPr lang="en-ca" b="0" i="0" u="none" baseline="0" dirty="0"/>
              <a:t>Affiliation with an agency</a:t>
            </a:r>
          </a:p>
          <a:p>
            <a:pPr algn="l" rtl="0"/>
            <a:r>
              <a:rPr lang="en-ca" b="0" i="0" u="none" baseline="0" dirty="0"/>
              <a:t>Single affiliation as a self-employed worker</a:t>
            </a:r>
          </a:p>
          <a:p>
            <a:pPr algn="l" rtl="0"/>
            <a:r>
              <a:rPr lang="en-CA" b="0" i="0" u="none" baseline="0" dirty="0"/>
              <a:t>Carrying your activities within a business corporation</a:t>
            </a:r>
            <a:endParaRPr lang="en-ca" b="0" i="0" u="none" baseline="0" dirty="0"/>
          </a:p>
          <a:p>
            <a:pPr algn="l" rtl="0"/>
            <a:r>
              <a:rPr lang="en-ca" b="0" i="0" u="none" baseline="0" dirty="0"/>
              <a:t>Working</a:t>
            </a:r>
            <a:r>
              <a:rPr lang="en-CA" b="0" i="0" u="none" baseline="0" dirty="0"/>
              <a:t> in</a:t>
            </a:r>
            <a:r>
              <a:rPr lang="en-ca" b="0" i="0" u="none" baseline="0" dirty="0"/>
              <a:t> a team</a:t>
            </a:r>
          </a:p>
          <a:p>
            <a:pPr marL="0" indent="0" algn="l" rtl="0">
              <a:buNone/>
            </a:pPr>
            <a:endParaRPr lang="en-ca" dirty="0"/>
          </a:p>
          <a:p>
            <a:pPr marL="0" indent="0" algn="l" rtl="0">
              <a:buNone/>
            </a:pPr>
            <a:r>
              <a:rPr lang="en-CA" b="0" i="0" u="none" baseline="0" dirty="0"/>
              <a:t>Acting on your own account	</a:t>
            </a:r>
            <a:endParaRPr lang="en-ca" b="0" i="0" u="none" baseline="0"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36</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48295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247210"/>
            <a:ext cx="5384800" cy="893764"/>
          </a:xfrm>
        </p:spPr>
        <p:txBody>
          <a:bodyPr>
            <a:normAutofit/>
          </a:bodyPr>
          <a:lstStyle/>
          <a:p>
            <a:pPr marL="0" indent="0" algn="l" rtl="0">
              <a:buNone/>
            </a:pPr>
            <a:r>
              <a:rPr lang="en-ca" b="0" i="0" u="none" baseline="0" dirty="0"/>
              <a:t>Single affiliation (self-employed) </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96000" y="1132116"/>
            <a:ext cx="5680101" cy="1252734"/>
          </a:xfrm>
        </p:spPr>
        <p:txBody>
          <a:bodyPr>
            <a:normAutofit/>
          </a:bodyPr>
          <a:lstStyle/>
          <a:p>
            <a:pPr marL="0" indent="0">
              <a:buNone/>
            </a:pPr>
            <a:r>
              <a:rPr lang="en-CA" dirty="0"/>
              <a:t>Carrying your activities within a business corporation</a:t>
            </a:r>
            <a:r>
              <a:rPr lang="en-ca" b="0" i="0" u="none" baseline="0" dirty="0"/>
              <a:t> </a:t>
            </a:r>
            <a:r>
              <a:rPr lang="en-ca" sz="2600" b="0" i="0" u="none" baseline="0" dirty="0"/>
              <a:t>(incorporated)</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37</a:t>
            </a:fld>
            <a:endParaRPr lang="en-ca"/>
          </a:p>
        </p:txBody>
      </p:sp>
      <p:sp>
        <p:nvSpPr>
          <p:cNvPr id="6" name="Rectangle 5">
            <a:extLst>
              <a:ext uri="{FF2B5EF4-FFF2-40B4-BE49-F238E27FC236}">
                <a16:creationId xmlns:a16="http://schemas.microsoft.com/office/drawing/2014/main" id="{D4EDB71D-9BE6-E34B-BBFE-FC2EACFB9FCA}"/>
              </a:ext>
            </a:extLst>
          </p:cNvPr>
          <p:cNvSpPr/>
          <p:nvPr>
            <p:custDataLst>
              <p:tags r:id="rId5"/>
            </p:custDataLst>
          </p:nvPr>
        </p:nvSpPr>
        <p:spPr>
          <a:xfrm>
            <a:off x="3618934" y="785545"/>
            <a:ext cx="4129603" cy="646331"/>
          </a:xfrm>
          <a:prstGeom prst="rect">
            <a:avLst/>
          </a:prstGeom>
          <a:noFill/>
          <a:effectLst/>
        </p:spPr>
        <p:txBody>
          <a:bodyPr wrap="square" lIns="91440" tIns="45720" rIns="91440" bIns="45720">
            <a:spAutoFit/>
          </a:bodyPr>
          <a:lstStyle/>
          <a:p>
            <a:pPr algn="ctr" rtl="0"/>
            <a:r>
              <a:rPr lang="en-ca" sz="3600" b="0" i="0" u="none" baseline="0">
                <a:ln w="0"/>
                <a:solidFill>
                  <a:schemeClr val="accent1"/>
                </a:solidFill>
                <a:effectLst>
                  <a:outerShdw blurRad="38100" dist="25400" dir="5400000" algn="ctr" rotWithShape="0">
                    <a:srgbClr val="6E747A">
                      <a:alpha val="43000"/>
                    </a:srgbClr>
                  </a:outerShdw>
                </a:effectLst>
              </a:rPr>
              <a:t>VS.</a:t>
            </a:r>
            <a:endParaRPr lang="en-ca" sz="3600" dirty="0">
              <a:ln w="0"/>
              <a:solidFill>
                <a:schemeClr val="accent1"/>
              </a:solidFill>
              <a:effectLst>
                <a:outerShdw blurRad="38100" dist="25400" dir="5400000" algn="ctr" rotWithShape="0">
                  <a:srgbClr val="6E747A">
                    <a:alpha val="43000"/>
                  </a:srgbClr>
                </a:outerShdw>
              </a:effectLst>
            </a:endParaRPr>
          </a:p>
        </p:txBody>
      </p:sp>
      <p:sp>
        <p:nvSpPr>
          <p:cNvPr id="7" name="Oval 6">
            <a:extLst>
              <a:ext uri="{FF2B5EF4-FFF2-40B4-BE49-F238E27FC236}">
                <a16:creationId xmlns:a16="http://schemas.microsoft.com/office/drawing/2014/main" id="{67CC28CE-A604-7441-9C4E-B463649D32C6}"/>
              </a:ext>
            </a:extLst>
          </p:cNvPr>
          <p:cNvSpPr/>
          <p:nvPr>
            <p:custDataLst>
              <p:tags r:id="rId6"/>
            </p:custDataLst>
          </p:nvPr>
        </p:nvSpPr>
        <p:spPr>
          <a:xfrm>
            <a:off x="1415480" y="2256068"/>
            <a:ext cx="23042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Agency</a:t>
            </a:r>
          </a:p>
        </p:txBody>
      </p:sp>
      <p:sp>
        <p:nvSpPr>
          <p:cNvPr id="9" name="TextBox 8">
            <a:extLst>
              <a:ext uri="{FF2B5EF4-FFF2-40B4-BE49-F238E27FC236}">
                <a16:creationId xmlns:a16="http://schemas.microsoft.com/office/drawing/2014/main" id="{3FB2EDA7-EAF5-8B4F-96F3-EAB4916D296D}"/>
              </a:ext>
            </a:extLst>
          </p:cNvPr>
          <p:cNvSpPr txBox="1"/>
          <p:nvPr>
            <p:custDataLst>
              <p:tags r:id="rId7"/>
            </p:custDataLst>
          </p:nvPr>
        </p:nvSpPr>
        <p:spPr>
          <a:xfrm>
            <a:off x="1801842" y="5426124"/>
            <a:ext cx="1296144" cy="369332"/>
          </a:xfrm>
          <a:prstGeom prst="rect">
            <a:avLst/>
          </a:prstGeom>
          <a:noFill/>
        </p:spPr>
        <p:txBody>
          <a:bodyPr wrap="square" rtlCol="0">
            <a:spAutoFit/>
          </a:bodyPr>
          <a:lstStyle/>
          <a:p>
            <a:pPr algn="ctr" rtl="0"/>
            <a:r>
              <a:rPr lang="en-ca" b="0" i="0" u="none" baseline="0" dirty="0"/>
              <a:t>You</a:t>
            </a:r>
          </a:p>
        </p:txBody>
      </p:sp>
      <p:cxnSp>
        <p:nvCxnSpPr>
          <p:cNvPr id="11" name="Straight Arrow Connector 10">
            <a:extLst>
              <a:ext uri="{FF2B5EF4-FFF2-40B4-BE49-F238E27FC236}">
                <a16:creationId xmlns:a16="http://schemas.microsoft.com/office/drawing/2014/main" id="{3A603203-259C-EF41-9956-F1C2FA0C460B}"/>
              </a:ext>
            </a:extLst>
          </p:cNvPr>
          <p:cNvCxnSpPr>
            <a:cxnSpLocks/>
            <a:stCxn id="7" idx="4"/>
          </p:cNvCxnSpPr>
          <p:nvPr>
            <p:custDataLst>
              <p:tags r:id="rId8"/>
            </p:custDataLst>
          </p:nvPr>
        </p:nvCxnSpPr>
        <p:spPr>
          <a:xfrm>
            <a:off x="2567608" y="3120164"/>
            <a:ext cx="0" cy="1135919"/>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FBA19E92-3C5D-E84A-989A-F064C102D2D6}"/>
              </a:ext>
            </a:extLst>
          </p:cNvPr>
          <p:cNvSpPr/>
          <p:nvPr>
            <p:custDataLst>
              <p:tags r:id="rId9"/>
            </p:custDataLst>
          </p:nvPr>
        </p:nvSpPr>
        <p:spPr>
          <a:xfrm>
            <a:off x="6227338" y="2360657"/>
            <a:ext cx="2304256" cy="86409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Agency</a:t>
            </a:r>
          </a:p>
        </p:txBody>
      </p:sp>
      <p:cxnSp>
        <p:nvCxnSpPr>
          <p:cNvPr id="19" name="Straight Arrow Connector 18">
            <a:extLst>
              <a:ext uri="{FF2B5EF4-FFF2-40B4-BE49-F238E27FC236}">
                <a16:creationId xmlns:a16="http://schemas.microsoft.com/office/drawing/2014/main" id="{1B2DB3D1-0A75-9A4E-ACAF-CC804B045129}"/>
              </a:ext>
            </a:extLst>
          </p:cNvPr>
          <p:cNvCxnSpPr>
            <a:cxnSpLocks/>
            <a:stCxn id="18" idx="4"/>
            <a:endCxn id="24" idx="0"/>
          </p:cNvCxnSpPr>
          <p:nvPr>
            <p:custDataLst>
              <p:tags r:id="rId10"/>
            </p:custDataLst>
          </p:nvPr>
        </p:nvCxnSpPr>
        <p:spPr>
          <a:xfrm flipH="1">
            <a:off x="7379465" y="3224753"/>
            <a:ext cx="1" cy="1146912"/>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F0807BA-F723-0E49-A4FC-D4B58B9531ED}"/>
              </a:ext>
            </a:extLst>
          </p:cNvPr>
          <p:cNvSpPr txBox="1"/>
          <p:nvPr>
            <p:custDataLst>
              <p:tags r:id="rId11"/>
            </p:custDataLst>
          </p:nvPr>
        </p:nvSpPr>
        <p:spPr>
          <a:xfrm>
            <a:off x="6553919" y="5635624"/>
            <a:ext cx="1651093" cy="369332"/>
          </a:xfrm>
          <a:prstGeom prst="rect">
            <a:avLst/>
          </a:prstGeom>
          <a:noFill/>
        </p:spPr>
        <p:txBody>
          <a:bodyPr wrap="none" rtlCol="0">
            <a:spAutoFit/>
          </a:bodyPr>
          <a:lstStyle/>
          <a:p>
            <a:pPr algn="ctr" rtl="0"/>
            <a:r>
              <a:rPr lang="en-ca" b="0" i="0" u="none" baseline="0" dirty="0"/>
              <a:t>Your company</a:t>
            </a:r>
            <a:endParaRPr lang="en-ca" dirty="0"/>
          </a:p>
        </p:txBody>
      </p:sp>
      <p:sp>
        <p:nvSpPr>
          <p:cNvPr id="22" name="TextBox 21">
            <a:extLst>
              <a:ext uri="{FF2B5EF4-FFF2-40B4-BE49-F238E27FC236}">
                <a16:creationId xmlns:a16="http://schemas.microsoft.com/office/drawing/2014/main" id="{1373EA96-72B5-D944-A5C8-9A73D17AE8A9}"/>
              </a:ext>
            </a:extLst>
          </p:cNvPr>
          <p:cNvSpPr txBox="1"/>
          <p:nvPr>
            <p:custDataLst>
              <p:tags r:id="rId12"/>
            </p:custDataLst>
          </p:nvPr>
        </p:nvSpPr>
        <p:spPr>
          <a:xfrm>
            <a:off x="9525737" y="5635624"/>
            <a:ext cx="1296144" cy="369332"/>
          </a:xfrm>
          <a:prstGeom prst="rect">
            <a:avLst/>
          </a:prstGeom>
          <a:noFill/>
        </p:spPr>
        <p:txBody>
          <a:bodyPr wrap="square" rtlCol="0">
            <a:spAutoFit/>
          </a:bodyPr>
          <a:lstStyle/>
          <a:p>
            <a:pPr algn="ctr" rtl="0"/>
            <a:r>
              <a:rPr lang="en-ca" b="0" i="0" u="none" baseline="0" dirty="0"/>
              <a:t>You</a:t>
            </a:r>
          </a:p>
        </p:txBody>
      </p:sp>
      <p:cxnSp>
        <p:nvCxnSpPr>
          <p:cNvPr id="23" name="Straight Arrow Connector 22">
            <a:extLst>
              <a:ext uri="{FF2B5EF4-FFF2-40B4-BE49-F238E27FC236}">
                <a16:creationId xmlns:a16="http://schemas.microsoft.com/office/drawing/2014/main" id="{B767CD98-330D-3C4C-9F8D-69B14C859161}"/>
              </a:ext>
            </a:extLst>
          </p:cNvPr>
          <p:cNvCxnSpPr>
            <a:cxnSpLocks/>
            <a:stCxn id="21" idx="3"/>
            <a:endCxn id="37" idx="1"/>
          </p:cNvCxnSpPr>
          <p:nvPr>
            <p:custDataLst>
              <p:tags r:id="rId13"/>
            </p:custDataLst>
          </p:nvPr>
        </p:nvCxnSpPr>
        <p:spPr>
          <a:xfrm flipV="1">
            <a:off x="8205012" y="5006665"/>
            <a:ext cx="1346497" cy="813625"/>
          </a:xfrm>
          <a:prstGeom prst="straightConnector1">
            <a:avLst/>
          </a:prstGeom>
          <a:ln w="50800">
            <a:tailEnd type="triangle" w="lg" len="lg"/>
          </a:ln>
        </p:spPr>
        <p:style>
          <a:lnRef idx="2">
            <a:schemeClr val="accent1"/>
          </a:lnRef>
          <a:fillRef idx="0">
            <a:schemeClr val="accent1"/>
          </a:fillRef>
          <a:effectRef idx="1">
            <a:schemeClr val="accent1"/>
          </a:effectRef>
          <a:fontRef idx="minor">
            <a:schemeClr val="tx1"/>
          </a:fontRef>
        </p:style>
      </p:cxnSp>
      <p:pic>
        <p:nvPicPr>
          <p:cNvPr id="10" name="Picture 9" descr="A picture containing light&#10;&#10;Description automatically generated">
            <a:extLst>
              <a:ext uri="{FF2B5EF4-FFF2-40B4-BE49-F238E27FC236}">
                <a16:creationId xmlns:a16="http://schemas.microsoft.com/office/drawing/2014/main" id="{1E365B20-7D35-D74E-AD04-CAF7202BE3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20009" y="3305398"/>
            <a:ext cx="444500" cy="584200"/>
          </a:xfrm>
          <a:prstGeom prst="rect">
            <a:avLst/>
          </a:prstGeom>
        </p:spPr>
      </p:pic>
      <p:pic>
        <p:nvPicPr>
          <p:cNvPr id="14" name="Picture 13" descr="A picture containing toy, indoor, sitting, looking&#10;&#10;Description automatically generated">
            <a:extLst>
              <a:ext uri="{FF2B5EF4-FFF2-40B4-BE49-F238E27FC236}">
                <a16:creationId xmlns:a16="http://schemas.microsoft.com/office/drawing/2014/main" id="{9C5502C2-D5C7-4B44-8CC7-A5B3C23E519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45308" y="4240084"/>
            <a:ext cx="1244600" cy="1282700"/>
          </a:xfrm>
          <a:prstGeom prst="rect">
            <a:avLst/>
          </a:prstGeom>
        </p:spPr>
      </p:pic>
      <p:pic>
        <p:nvPicPr>
          <p:cNvPr id="24" name="Picture 23" descr="A tall building&#10;&#10;Description automatically generated">
            <a:extLst>
              <a:ext uri="{FF2B5EF4-FFF2-40B4-BE49-F238E27FC236}">
                <a16:creationId xmlns:a16="http://schemas.microsoft.com/office/drawing/2014/main" id="{155376F4-A09D-FF4F-9B8E-33CEA3C763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17465" y="4371665"/>
            <a:ext cx="1524000" cy="1270000"/>
          </a:xfrm>
          <a:prstGeom prst="rect">
            <a:avLst/>
          </a:prstGeom>
        </p:spPr>
      </p:pic>
      <p:pic>
        <p:nvPicPr>
          <p:cNvPr id="34" name="Picture 33" descr="A picture containing indoor, table, sitting, orange&#10;&#10;Description automatically generated">
            <a:extLst>
              <a:ext uri="{FF2B5EF4-FFF2-40B4-BE49-F238E27FC236}">
                <a16:creationId xmlns:a16="http://schemas.microsoft.com/office/drawing/2014/main" id="{DA1C42AB-4FB1-4144-B040-85C4BD9E79A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58223" y="3362100"/>
            <a:ext cx="876300" cy="825500"/>
          </a:xfrm>
          <a:prstGeom prst="rect">
            <a:avLst/>
          </a:prstGeom>
        </p:spPr>
      </p:pic>
      <p:pic>
        <p:nvPicPr>
          <p:cNvPr id="37" name="Picture 36" descr="A picture containing toy, indoor, sitting, looking&#10;&#10;Description automatically generated">
            <a:extLst>
              <a:ext uri="{FF2B5EF4-FFF2-40B4-BE49-F238E27FC236}">
                <a16:creationId xmlns:a16="http://schemas.microsoft.com/office/drawing/2014/main" id="{026DB073-EB25-BA4C-859F-5F22B558E54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1509" y="4365315"/>
            <a:ext cx="1244600" cy="1282700"/>
          </a:xfrm>
          <a:prstGeom prst="rect">
            <a:avLst/>
          </a:prstGeom>
        </p:spPr>
      </p:pic>
      <p:pic>
        <p:nvPicPr>
          <p:cNvPr id="39" name="Picture 38" descr="A picture containing light&#10;&#10;Description automatically generated">
            <a:extLst>
              <a:ext uri="{FF2B5EF4-FFF2-40B4-BE49-F238E27FC236}">
                <a16:creationId xmlns:a16="http://schemas.microsoft.com/office/drawing/2014/main" id="{665EA368-B68F-5D47-853D-A0AC1E07ACB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01987" y="4714565"/>
            <a:ext cx="444500" cy="584200"/>
          </a:xfrm>
          <a:prstGeom prst="rect">
            <a:avLst/>
          </a:prstGeom>
        </p:spPr>
      </p:pic>
    </p:spTree>
    <p:extLst>
      <p:ext uri="{BB962C8B-B14F-4D97-AF65-F5344CB8AC3E}">
        <p14:creationId xmlns:p14="http://schemas.microsoft.com/office/powerpoint/2010/main" val="9659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00"/>
                            </p:stCondLst>
                            <p:childTnLst>
                              <p:par>
                                <p:cTn id="61" presetID="53" presetClass="entr" presetSubtype="16"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1500"/>
                            </p:stCondLst>
                            <p:childTnLst>
                              <p:par>
                                <p:cTn id="78" presetID="53" presetClass="entr" presetSubtype="1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par>
                          <p:cTn id="83" fill="hold">
                            <p:stCondLst>
                              <p:cond delay="2000"/>
                            </p:stCondLst>
                            <p:childTnLst>
                              <p:par>
                                <p:cTn id="84" presetID="53" presetClass="entr" presetSubtype="16"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par>
                                <p:cTn id="89" presetID="53" presetClass="entr" presetSubtype="16"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
                                          </p:val>
                                        </p:tav>
                                        <p:tav tm="100000">
                                          <p:val>
                                            <p:strVal val="#ppt_w"/>
                                          </p:val>
                                        </p:tav>
                                      </p:tavLst>
                                    </p:anim>
                                    <p:anim calcmode="lin" valueType="num">
                                      <p:cBhvr>
                                        <p:cTn id="99" dur="500" fill="hold"/>
                                        <p:tgtEl>
                                          <p:spTgt spid="34"/>
                                        </p:tgtEl>
                                        <p:attrNameLst>
                                          <p:attrName>ppt_h</p:attrName>
                                        </p:attrNameLst>
                                      </p:cBhvr>
                                      <p:tavLst>
                                        <p:tav tm="0">
                                          <p:val>
                                            <p:fltVal val="0"/>
                                          </p:val>
                                        </p:tav>
                                        <p:tav tm="100000">
                                          <p:val>
                                            <p:strVal val="#ppt_h"/>
                                          </p:val>
                                        </p:tav>
                                      </p:tavLst>
                                    </p:anim>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P spid="7" grpId="0" animBg="1"/>
      <p:bldP spid="9" grpId="0"/>
      <p:bldP spid="18" grpId="0" animBg="1"/>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Model—Examples</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533678"/>
            <a:ext cx="5384800" cy="1252734"/>
          </a:xfrm>
        </p:spPr>
        <p:txBody>
          <a:bodyPr>
            <a:normAutofit/>
          </a:bodyPr>
          <a:lstStyle/>
          <a:p>
            <a:pPr marL="0" indent="0" algn="l" rtl="0">
              <a:buNone/>
            </a:pPr>
            <a:r>
              <a:rPr lang="en-CA" b="0" i="0" u="none" baseline="0" dirty="0"/>
              <a:t>Income and taxes before adding self employment revenues</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89543" y="1533678"/>
            <a:ext cx="5384800" cy="1252734"/>
          </a:xfrm>
        </p:spPr>
        <p:txBody>
          <a:bodyPr>
            <a:normAutofit/>
          </a:bodyPr>
          <a:lstStyle/>
          <a:p>
            <a:pPr marL="0" indent="0" algn="l" rtl="0">
              <a:buNone/>
            </a:pPr>
            <a:r>
              <a:rPr lang="en-ca" b="0" i="0" u="none" baseline="0" dirty="0"/>
              <a:t>Net income after taxation of both </a:t>
            </a:r>
            <a:r>
              <a:rPr lang="en-ca" dirty="0"/>
              <a:t>revenues</a:t>
            </a:r>
            <a:endParaRPr lang="en-ca" b="0" i="0" u="none" baseline="0" dirty="0"/>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38</a:t>
            </a:fld>
            <a:endParaRPr lang="en-ca"/>
          </a:p>
        </p:txBody>
      </p:sp>
      <p:graphicFrame>
        <p:nvGraphicFramePr>
          <p:cNvPr id="8" name="Table 7">
            <a:extLst>
              <a:ext uri="{FF2B5EF4-FFF2-40B4-BE49-F238E27FC236}">
                <a16:creationId xmlns:a16="http://schemas.microsoft.com/office/drawing/2014/main" id="{453E1AD8-8734-5B46-B1AB-D45C7C16C0C3}"/>
              </a:ext>
            </a:extLst>
          </p:cNvPr>
          <p:cNvGraphicFramePr>
            <a:graphicFrameLocks noGrp="1"/>
          </p:cNvGraphicFramePr>
          <p:nvPr>
            <p:custDataLst>
              <p:tags r:id="rId5"/>
            </p:custDataLst>
            <p:extLst>
              <p:ext uri="{D42A27DB-BD31-4B8C-83A1-F6EECF244321}">
                <p14:modId xmlns:p14="http://schemas.microsoft.com/office/powerpoint/2010/main" val="1843969807"/>
              </p:ext>
            </p:extLst>
          </p:nvPr>
        </p:nvGraphicFramePr>
        <p:xfrm>
          <a:off x="6089543" y="3187974"/>
          <a:ext cx="5032030" cy="222504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Remuneration received</a:t>
                      </a:r>
                      <a:endParaRPr lang="en-ca" dirty="0"/>
                    </a:p>
                  </a:txBody>
                  <a:tcPr/>
                </a:tc>
                <a:tc>
                  <a:txBody>
                    <a:bodyPr/>
                    <a:lstStyle/>
                    <a:p>
                      <a:pPr algn="r" rtl="0"/>
                      <a:r>
                        <a:rPr lang="en-ca" b="0" i="0" u="none" baseline="0"/>
                        <a:t>$30,000</a:t>
                      </a:r>
                      <a:endParaRPr lang="en-ca" dirty="0"/>
                    </a:p>
                  </a:txBody>
                  <a:tcPr/>
                </a:tc>
                <a:extLst>
                  <a:ext uri="{0D108BD9-81ED-4DB2-BD59-A6C34878D82A}">
                    <a16:rowId xmlns:a16="http://schemas.microsoft.com/office/drawing/2014/main" val="1625156887"/>
                  </a:ext>
                </a:extLst>
              </a:tr>
              <a:tr h="370840">
                <a:tc>
                  <a:txBody>
                    <a:bodyPr/>
                    <a:lstStyle/>
                    <a:p>
                      <a:pPr algn="l" rtl="0"/>
                      <a:r>
                        <a:rPr lang="en-ca" b="0" i="0" u="none" baseline="0" dirty="0"/>
                        <a:t>Business expenses</a:t>
                      </a:r>
                    </a:p>
                  </a:txBody>
                  <a:tcPr/>
                </a:tc>
                <a:tc>
                  <a:txBody>
                    <a:bodyPr/>
                    <a:lstStyle/>
                    <a:p>
                      <a:pPr algn="r" rtl="0"/>
                      <a:r>
                        <a:rPr lang="en-ca" b="0" i="0" u="none" baseline="0">
                          <a:solidFill>
                            <a:srgbClr val="FF0000"/>
                          </a:solidFill>
                        </a:rPr>
                        <a:t>($10,000)</a:t>
                      </a:r>
                      <a:endParaRPr lang="en-ca" dirty="0">
                        <a:solidFill>
                          <a:srgbClr val="FF0000"/>
                        </a:solidFill>
                      </a:endParaRPr>
                    </a:p>
                  </a:txBody>
                  <a:tcPr/>
                </a:tc>
                <a:extLst>
                  <a:ext uri="{0D108BD9-81ED-4DB2-BD59-A6C34878D82A}">
                    <a16:rowId xmlns:a16="http://schemas.microsoft.com/office/drawing/2014/main" val="2035905370"/>
                  </a:ext>
                </a:extLst>
              </a:tr>
              <a:tr h="370840">
                <a:tc>
                  <a:txBody>
                    <a:bodyPr/>
                    <a:lstStyle/>
                    <a:p>
                      <a:pPr algn="l" rtl="0"/>
                      <a:r>
                        <a:rPr lang="en-ca" b="0" i="0" u="none" baseline="0" dirty="0"/>
                        <a:t>Total personal income</a:t>
                      </a:r>
                    </a:p>
                  </a:txBody>
                  <a:tcPr/>
                </a:tc>
                <a:tc>
                  <a:txBody>
                    <a:bodyPr/>
                    <a:lstStyle/>
                    <a:p>
                      <a:pPr algn="r" rtl="0"/>
                      <a:r>
                        <a:rPr lang="en-ca" b="0" i="0" u="none" baseline="0"/>
                        <a:t>$100,000</a:t>
                      </a:r>
                      <a:endParaRPr lang="en-ca" dirty="0"/>
                    </a:p>
                  </a:txBody>
                  <a:tcPr/>
                </a:tc>
                <a:extLst>
                  <a:ext uri="{0D108BD9-81ED-4DB2-BD59-A6C34878D82A}">
                    <a16:rowId xmlns:a16="http://schemas.microsoft.com/office/drawing/2014/main" val="91499970"/>
                  </a:ext>
                </a:extLst>
              </a:tr>
              <a:tr h="370840">
                <a:tc>
                  <a:txBody>
                    <a:bodyPr/>
                    <a:lstStyle/>
                    <a:p>
                      <a:pPr algn="l" rtl="0"/>
                      <a:r>
                        <a:rPr lang="en-ca" b="0" i="0" u="none" baseline="0" dirty="0"/>
                        <a:t>Combined taxes (29%) + QPP</a:t>
                      </a:r>
                    </a:p>
                  </a:txBody>
                  <a:tcPr/>
                </a:tc>
                <a:tc>
                  <a:txBody>
                    <a:bodyPr/>
                    <a:lstStyle/>
                    <a:p>
                      <a:pPr algn="r" rtl="0"/>
                      <a:r>
                        <a:rPr lang="en-ca" b="0" i="0" u="none" baseline="0">
                          <a:solidFill>
                            <a:srgbClr val="FF0000"/>
                          </a:solidFill>
                        </a:rPr>
                        <a:t>($32,000)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$68,000</a:t>
                      </a:r>
                      <a:endParaRPr lang="en-ca" dirty="0"/>
                    </a:p>
                  </a:txBody>
                  <a:tcPr/>
                </a:tc>
                <a:extLst>
                  <a:ext uri="{0D108BD9-81ED-4DB2-BD59-A6C34878D82A}">
                    <a16:rowId xmlns:a16="http://schemas.microsoft.com/office/drawing/2014/main" val="2278574615"/>
                  </a:ext>
                </a:extLst>
              </a:tr>
            </a:tbl>
          </a:graphicData>
        </a:graphic>
      </p:graphicFrame>
      <p:graphicFrame>
        <p:nvGraphicFramePr>
          <p:cNvPr id="24" name="Table 23">
            <a:extLst>
              <a:ext uri="{FF2B5EF4-FFF2-40B4-BE49-F238E27FC236}">
                <a16:creationId xmlns:a16="http://schemas.microsoft.com/office/drawing/2014/main" id="{EA84E3B2-264D-A24B-A137-7BC52A9FBA05}"/>
              </a:ext>
            </a:extLst>
          </p:cNvPr>
          <p:cNvGraphicFramePr>
            <a:graphicFrameLocks noGrp="1"/>
          </p:cNvGraphicFramePr>
          <p:nvPr>
            <p:custDataLst>
              <p:tags r:id="rId6"/>
            </p:custDataLst>
            <p:extLst>
              <p:ext uri="{D42A27DB-BD31-4B8C-83A1-F6EECF244321}">
                <p14:modId xmlns:p14="http://schemas.microsoft.com/office/powerpoint/2010/main" val="3056992776"/>
              </p:ext>
            </p:extLst>
          </p:nvPr>
        </p:nvGraphicFramePr>
        <p:xfrm>
          <a:off x="415898" y="3212976"/>
          <a:ext cx="5032030" cy="111252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Combined taxes (26%) + QPP</a:t>
                      </a:r>
                    </a:p>
                  </a:txBody>
                  <a:tcPr/>
                </a:tc>
                <a:tc>
                  <a:txBody>
                    <a:bodyPr/>
                    <a:lstStyle/>
                    <a:p>
                      <a:pPr algn="r" rtl="0"/>
                      <a:r>
                        <a:rPr lang="en-ca" b="0" i="0" u="none" baseline="0">
                          <a:solidFill>
                            <a:srgbClr val="FF0000"/>
                          </a:solidFill>
                        </a:rPr>
                        <a:t>($24,000)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$56,000</a:t>
                      </a:r>
                      <a:endParaRPr lang="en-ca" dirty="0"/>
                    </a:p>
                  </a:txBody>
                  <a:tcPr/>
                </a:tc>
                <a:extLst>
                  <a:ext uri="{0D108BD9-81ED-4DB2-BD59-A6C34878D82A}">
                    <a16:rowId xmlns:a16="http://schemas.microsoft.com/office/drawing/2014/main" val="2278574615"/>
                  </a:ext>
                </a:extLst>
              </a:tr>
            </a:tbl>
          </a:graphicData>
        </a:graphic>
      </p:graphicFrame>
    </p:spTree>
    <p:extLst>
      <p:ext uri="{BB962C8B-B14F-4D97-AF65-F5344CB8AC3E}">
        <p14:creationId xmlns:p14="http://schemas.microsoft.com/office/powerpoint/2010/main" val="3191436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3E07-4CAA-9246-9745-48F337DD157F}"/>
              </a:ext>
            </a:extLst>
          </p:cNvPr>
          <p:cNvSpPr>
            <a:spLocks noGrp="1"/>
          </p:cNvSpPr>
          <p:nvPr>
            <p:ph type="title"/>
            <p:custDataLst>
              <p:tags r:id="rId1"/>
            </p:custDataLst>
          </p:nvPr>
        </p:nvSpPr>
        <p:spPr/>
        <p:txBody>
          <a:bodyPr/>
          <a:lstStyle/>
          <a:p>
            <a:pPr algn="r" rtl="0"/>
            <a:r>
              <a:rPr lang="en-ca" b="1" i="0" u="none" baseline="0"/>
              <a:t>Business Model—Examples</a:t>
            </a:r>
          </a:p>
        </p:txBody>
      </p:sp>
      <p:sp>
        <p:nvSpPr>
          <p:cNvPr id="3" name="Content Placeholder 2">
            <a:extLst>
              <a:ext uri="{FF2B5EF4-FFF2-40B4-BE49-F238E27FC236}">
                <a16:creationId xmlns:a16="http://schemas.microsoft.com/office/drawing/2014/main" id="{2F230D7C-9B10-7244-A024-C29F46D56B26}"/>
              </a:ext>
            </a:extLst>
          </p:cNvPr>
          <p:cNvSpPr>
            <a:spLocks noGrp="1"/>
          </p:cNvSpPr>
          <p:nvPr>
            <p:ph sz="half" idx="1"/>
            <p:custDataLst>
              <p:tags r:id="rId2"/>
            </p:custDataLst>
          </p:nvPr>
        </p:nvSpPr>
        <p:spPr>
          <a:xfrm>
            <a:off x="415898" y="1533678"/>
            <a:ext cx="5384800" cy="1252734"/>
          </a:xfrm>
        </p:spPr>
        <p:txBody>
          <a:bodyPr>
            <a:normAutofit/>
          </a:bodyPr>
          <a:lstStyle/>
          <a:p>
            <a:pPr marL="0" indent="0">
              <a:buNone/>
            </a:pPr>
            <a:r>
              <a:rPr lang="en-CA" dirty="0"/>
              <a:t>Income and taxes before adding your revenues</a:t>
            </a:r>
          </a:p>
          <a:p>
            <a:endParaRPr lang="en-ca" dirty="0"/>
          </a:p>
        </p:txBody>
      </p:sp>
      <p:sp>
        <p:nvSpPr>
          <p:cNvPr id="4" name="Content Placeholder 3">
            <a:extLst>
              <a:ext uri="{FF2B5EF4-FFF2-40B4-BE49-F238E27FC236}">
                <a16:creationId xmlns:a16="http://schemas.microsoft.com/office/drawing/2014/main" id="{F95C7C23-5CE7-1F41-A20E-58A51B26EE1B}"/>
              </a:ext>
            </a:extLst>
          </p:cNvPr>
          <p:cNvSpPr>
            <a:spLocks noGrp="1"/>
          </p:cNvSpPr>
          <p:nvPr>
            <p:ph sz="half" idx="2"/>
            <p:custDataLst>
              <p:tags r:id="rId3"/>
            </p:custDataLst>
          </p:nvPr>
        </p:nvSpPr>
        <p:spPr>
          <a:xfrm>
            <a:off x="6089543" y="1533678"/>
            <a:ext cx="5384800" cy="1252734"/>
          </a:xfrm>
        </p:spPr>
        <p:txBody>
          <a:bodyPr>
            <a:normAutofit/>
          </a:bodyPr>
          <a:lstStyle/>
          <a:p>
            <a:pPr marL="0" indent="0" algn="l" rtl="0">
              <a:buNone/>
            </a:pPr>
            <a:r>
              <a:rPr lang="en-ca" b="0" i="0" u="none" baseline="0" dirty="0"/>
              <a:t>Company net income after tax</a:t>
            </a:r>
          </a:p>
        </p:txBody>
      </p:sp>
      <p:sp>
        <p:nvSpPr>
          <p:cNvPr id="5" name="Slide Number Placeholder 4">
            <a:extLst>
              <a:ext uri="{FF2B5EF4-FFF2-40B4-BE49-F238E27FC236}">
                <a16:creationId xmlns:a16="http://schemas.microsoft.com/office/drawing/2014/main" id="{73DC5C43-4645-C545-9AE9-627A1C849774}"/>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39</a:t>
            </a:fld>
            <a:endParaRPr lang="en-ca"/>
          </a:p>
        </p:txBody>
      </p:sp>
      <p:graphicFrame>
        <p:nvGraphicFramePr>
          <p:cNvPr id="8" name="Table 7">
            <a:extLst>
              <a:ext uri="{FF2B5EF4-FFF2-40B4-BE49-F238E27FC236}">
                <a16:creationId xmlns:a16="http://schemas.microsoft.com/office/drawing/2014/main" id="{453E1AD8-8734-5B46-B1AB-D45C7C16C0C3}"/>
              </a:ext>
            </a:extLst>
          </p:cNvPr>
          <p:cNvGraphicFramePr>
            <a:graphicFrameLocks noGrp="1"/>
          </p:cNvGraphicFramePr>
          <p:nvPr>
            <p:custDataLst>
              <p:tags r:id="rId5"/>
            </p:custDataLst>
            <p:extLst>
              <p:ext uri="{D42A27DB-BD31-4B8C-83A1-F6EECF244321}">
                <p14:modId xmlns:p14="http://schemas.microsoft.com/office/powerpoint/2010/main" val="2679246219"/>
              </p:ext>
            </p:extLst>
          </p:nvPr>
        </p:nvGraphicFramePr>
        <p:xfrm>
          <a:off x="6089543" y="3187974"/>
          <a:ext cx="5032030" cy="185420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Company revenue</a:t>
                      </a:r>
                    </a:p>
                  </a:txBody>
                  <a:tcPr/>
                </a:tc>
                <a:tc>
                  <a:txBody>
                    <a:bodyPr/>
                    <a:lstStyle/>
                    <a:p>
                      <a:pPr algn="r" rtl="0"/>
                      <a:r>
                        <a:rPr lang="en-ca" b="1" i="0" u="none" baseline="0" dirty="0"/>
                        <a:t>$30,000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Business expenses</a:t>
                      </a:r>
                    </a:p>
                  </a:txBody>
                  <a:tcPr/>
                </a:tc>
                <a:tc>
                  <a:txBody>
                    <a:bodyPr/>
                    <a:lstStyle/>
                    <a:p>
                      <a:pPr algn="r" rtl="0"/>
                      <a:r>
                        <a:rPr lang="en-ca" b="0" i="0" u="none" baseline="0" dirty="0">
                          <a:solidFill>
                            <a:srgbClr val="FF0000"/>
                          </a:solidFill>
                        </a:rPr>
                        <a:t>($10,000)</a:t>
                      </a:r>
                      <a:endParaRPr lang="en-ca" dirty="0">
                        <a:solidFill>
                          <a:srgbClr val="FF0000"/>
                        </a:solidFill>
                      </a:endParaRPr>
                    </a:p>
                  </a:txBody>
                  <a:tcPr/>
                </a:tc>
                <a:extLst>
                  <a:ext uri="{0D108BD9-81ED-4DB2-BD59-A6C34878D82A}">
                    <a16:rowId xmlns:a16="http://schemas.microsoft.com/office/drawing/2014/main" val="2035905370"/>
                  </a:ext>
                </a:extLst>
              </a:tr>
              <a:tr h="370840">
                <a:tc>
                  <a:txBody>
                    <a:bodyPr/>
                    <a:lstStyle/>
                    <a:p>
                      <a:pPr algn="l" rtl="0"/>
                      <a:r>
                        <a:rPr lang="en-ca" b="0" i="0" u="none" baseline="0" dirty="0"/>
                        <a:t>Total company revenue</a:t>
                      </a:r>
                    </a:p>
                  </a:txBody>
                  <a:tcPr/>
                </a:tc>
                <a:tc>
                  <a:txBody>
                    <a:bodyPr/>
                    <a:lstStyle/>
                    <a:p>
                      <a:pPr algn="r" rtl="0"/>
                      <a:r>
                        <a:rPr lang="en-ca" b="0" i="0" u="none" baseline="0" dirty="0"/>
                        <a:t>$20,000</a:t>
                      </a:r>
                      <a:endParaRPr lang="en-ca" dirty="0"/>
                    </a:p>
                  </a:txBody>
                  <a:tcPr/>
                </a:tc>
                <a:extLst>
                  <a:ext uri="{0D108BD9-81ED-4DB2-BD59-A6C34878D82A}">
                    <a16:rowId xmlns:a16="http://schemas.microsoft.com/office/drawing/2014/main" val="91499970"/>
                  </a:ext>
                </a:extLst>
              </a:tr>
              <a:tr h="370840">
                <a:tc>
                  <a:txBody>
                    <a:bodyPr/>
                    <a:lstStyle/>
                    <a:p>
                      <a:pPr algn="l" rtl="0"/>
                      <a:r>
                        <a:rPr lang="en-ca" b="0" i="0" u="none" baseline="0" dirty="0"/>
                        <a:t>Combined taxes (26.7%)</a:t>
                      </a:r>
                      <a:endParaRPr lang="en-ca" dirty="0"/>
                    </a:p>
                  </a:txBody>
                  <a:tcPr/>
                </a:tc>
                <a:tc>
                  <a:txBody>
                    <a:bodyPr/>
                    <a:lstStyle/>
                    <a:p>
                      <a:pPr algn="r" rtl="0"/>
                      <a:r>
                        <a:rPr lang="en-ca" b="0" i="0" u="none" baseline="0">
                          <a:solidFill>
                            <a:srgbClr val="FF0000"/>
                          </a:solidFill>
                        </a:rPr>
                        <a:t>($5,340)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$14,660</a:t>
                      </a:r>
                      <a:endParaRPr lang="en-ca" dirty="0"/>
                    </a:p>
                  </a:txBody>
                  <a:tcPr/>
                </a:tc>
                <a:extLst>
                  <a:ext uri="{0D108BD9-81ED-4DB2-BD59-A6C34878D82A}">
                    <a16:rowId xmlns:a16="http://schemas.microsoft.com/office/drawing/2014/main" val="2278574615"/>
                  </a:ext>
                </a:extLst>
              </a:tr>
            </a:tbl>
          </a:graphicData>
        </a:graphic>
      </p:graphicFrame>
      <p:graphicFrame>
        <p:nvGraphicFramePr>
          <p:cNvPr id="24" name="Table 23">
            <a:extLst>
              <a:ext uri="{FF2B5EF4-FFF2-40B4-BE49-F238E27FC236}">
                <a16:creationId xmlns:a16="http://schemas.microsoft.com/office/drawing/2014/main" id="{EA84E3B2-264D-A24B-A137-7BC52A9FBA05}"/>
              </a:ext>
            </a:extLst>
          </p:cNvPr>
          <p:cNvGraphicFramePr>
            <a:graphicFrameLocks noGrp="1"/>
          </p:cNvGraphicFramePr>
          <p:nvPr>
            <p:custDataLst>
              <p:tags r:id="rId6"/>
            </p:custDataLst>
            <p:extLst>
              <p:ext uri="{D42A27DB-BD31-4B8C-83A1-F6EECF244321}">
                <p14:modId xmlns:p14="http://schemas.microsoft.com/office/powerpoint/2010/main" val="2907829936"/>
              </p:ext>
            </p:extLst>
          </p:nvPr>
        </p:nvGraphicFramePr>
        <p:xfrm>
          <a:off x="415898" y="3187974"/>
          <a:ext cx="5032030" cy="1112520"/>
        </p:xfrm>
        <a:graphic>
          <a:graphicData uri="http://schemas.openxmlformats.org/drawingml/2006/table">
            <a:tbl>
              <a:tblPr firstRow="1" bandRow="1">
                <a:tableStyleId>{5C22544A-7EE6-4342-B048-85BDC9FD1C3A}</a:tableStyleId>
              </a:tblPr>
              <a:tblGrid>
                <a:gridCol w="3159822">
                  <a:extLst>
                    <a:ext uri="{9D8B030D-6E8A-4147-A177-3AD203B41FA5}">
                      <a16:colId xmlns:a16="http://schemas.microsoft.com/office/drawing/2014/main" val="3408907258"/>
                    </a:ext>
                  </a:extLst>
                </a:gridCol>
                <a:gridCol w="1872208">
                  <a:extLst>
                    <a:ext uri="{9D8B030D-6E8A-4147-A177-3AD203B41FA5}">
                      <a16:colId xmlns:a16="http://schemas.microsoft.com/office/drawing/2014/main" val="2377731484"/>
                    </a:ext>
                  </a:extLst>
                </a:gridCol>
              </a:tblGrid>
              <a:tr h="370840">
                <a:tc>
                  <a:txBody>
                    <a:bodyPr/>
                    <a:lstStyle/>
                    <a:p>
                      <a:pPr algn="l" rtl="0"/>
                      <a:r>
                        <a:rPr lang="en-ca" b="1" i="0" u="none" baseline="0" dirty="0"/>
                        <a:t>Income</a:t>
                      </a:r>
                    </a:p>
                  </a:txBody>
                  <a:tcPr/>
                </a:tc>
                <a:tc>
                  <a:txBody>
                    <a:bodyPr/>
                    <a:lstStyle/>
                    <a:p>
                      <a:pPr algn="r" rtl="0"/>
                      <a:r>
                        <a:rPr lang="en-ca" b="1" i="0" u="none" baseline="0"/>
                        <a:t>$80,000</a:t>
                      </a:r>
                      <a:endParaRPr lang="en-ca" dirty="0"/>
                    </a:p>
                  </a:txBody>
                  <a:tcPr/>
                </a:tc>
                <a:extLst>
                  <a:ext uri="{0D108BD9-81ED-4DB2-BD59-A6C34878D82A}">
                    <a16:rowId xmlns:a16="http://schemas.microsoft.com/office/drawing/2014/main" val="3414938910"/>
                  </a:ext>
                </a:extLst>
              </a:tr>
              <a:tr h="370840">
                <a:tc>
                  <a:txBody>
                    <a:bodyPr/>
                    <a:lstStyle/>
                    <a:p>
                      <a:pPr algn="l" rtl="0"/>
                      <a:r>
                        <a:rPr lang="en-ca" b="0" i="0" u="none" baseline="0" dirty="0"/>
                        <a:t>Combined taxes (26%) + QPP</a:t>
                      </a:r>
                    </a:p>
                  </a:txBody>
                  <a:tcPr/>
                </a:tc>
                <a:tc>
                  <a:txBody>
                    <a:bodyPr/>
                    <a:lstStyle/>
                    <a:p>
                      <a:pPr algn="r" rtl="0"/>
                      <a:r>
                        <a:rPr lang="en-ca" b="0" i="0" u="none" baseline="0">
                          <a:solidFill>
                            <a:srgbClr val="FF0000"/>
                          </a:solidFill>
                        </a:rPr>
                        <a:t>($24,000)</a:t>
                      </a:r>
                      <a:endParaRPr lang="en-ca" dirty="0">
                        <a:solidFill>
                          <a:srgbClr val="FF0000"/>
                        </a:solidFill>
                      </a:endParaRPr>
                    </a:p>
                  </a:txBody>
                  <a:tcPr/>
                </a:tc>
                <a:extLst>
                  <a:ext uri="{0D108BD9-81ED-4DB2-BD59-A6C34878D82A}">
                    <a16:rowId xmlns:a16="http://schemas.microsoft.com/office/drawing/2014/main" val="3189475241"/>
                  </a:ext>
                </a:extLst>
              </a:tr>
              <a:tr h="370840">
                <a:tc>
                  <a:txBody>
                    <a:bodyPr/>
                    <a:lstStyle/>
                    <a:p>
                      <a:pPr algn="l" rtl="0"/>
                      <a:r>
                        <a:rPr lang="en-ca" b="0" i="0" u="none" baseline="0" dirty="0"/>
                        <a:t>Net income</a:t>
                      </a:r>
                    </a:p>
                  </a:txBody>
                  <a:tcPr/>
                </a:tc>
                <a:tc>
                  <a:txBody>
                    <a:bodyPr/>
                    <a:lstStyle/>
                    <a:p>
                      <a:pPr algn="r" rtl="0"/>
                      <a:r>
                        <a:rPr lang="en-ca" b="0" i="0" u="none" baseline="0" dirty="0"/>
                        <a:t>$56,000</a:t>
                      </a:r>
                      <a:endParaRPr lang="en-ca" dirty="0"/>
                    </a:p>
                  </a:txBody>
                  <a:tcPr/>
                </a:tc>
                <a:extLst>
                  <a:ext uri="{0D108BD9-81ED-4DB2-BD59-A6C34878D82A}">
                    <a16:rowId xmlns:a16="http://schemas.microsoft.com/office/drawing/2014/main" val="2278574615"/>
                  </a:ext>
                </a:extLst>
              </a:tr>
            </a:tbl>
          </a:graphicData>
        </a:graphic>
      </p:graphicFrame>
    </p:spTree>
    <p:extLst>
      <p:ext uri="{BB962C8B-B14F-4D97-AF65-F5344CB8AC3E}">
        <p14:creationId xmlns:p14="http://schemas.microsoft.com/office/powerpoint/2010/main" val="228515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078FF-EA1F-E440-83ED-25B26B602107}"/>
              </a:ext>
            </a:extLst>
          </p:cNvPr>
          <p:cNvSpPr>
            <a:spLocks noGrp="1"/>
          </p:cNvSpPr>
          <p:nvPr>
            <p:ph idx="1"/>
            <p:custDataLst>
              <p:tags r:id="rId1"/>
            </p:custDataLst>
          </p:nvPr>
        </p:nvSpPr>
        <p:spPr>
          <a:xfrm>
            <a:off x="609600" y="2382157"/>
            <a:ext cx="10972800" cy="2093685"/>
          </a:xfrm>
        </p:spPr>
        <p:txBody>
          <a:bodyPr>
            <a:normAutofit/>
          </a:bodyPr>
          <a:lstStyle/>
          <a:p>
            <a:pPr marL="0" indent="0" algn="ctr" rtl="0">
              <a:buNone/>
            </a:pPr>
            <a:r>
              <a:rPr lang="en-ca" sz="5400" b="0" i="0" u="none" baseline="0"/>
              <a:t>Why is it important to write a business plan?</a:t>
            </a:r>
          </a:p>
        </p:txBody>
      </p:sp>
      <p:sp>
        <p:nvSpPr>
          <p:cNvPr id="3" name="Slide Number Placeholder 2">
            <a:extLst>
              <a:ext uri="{FF2B5EF4-FFF2-40B4-BE49-F238E27FC236}">
                <a16:creationId xmlns:a16="http://schemas.microsoft.com/office/drawing/2014/main" id="{96F77CA1-F369-3148-B049-5D50F40E38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a:t>
            </a:fld>
            <a:endParaRPr lang="en-ca"/>
          </a:p>
        </p:txBody>
      </p:sp>
      <p:sp>
        <p:nvSpPr>
          <p:cNvPr id="4" name="Title 3">
            <a:extLst>
              <a:ext uri="{FF2B5EF4-FFF2-40B4-BE49-F238E27FC236}">
                <a16:creationId xmlns:a16="http://schemas.microsoft.com/office/drawing/2014/main" id="{C8B8D15F-5081-E644-86B3-B2C30222E132}"/>
              </a:ext>
            </a:extLst>
          </p:cNvPr>
          <p:cNvSpPr>
            <a:spLocks noGrp="1"/>
          </p:cNvSpPr>
          <p:nvPr>
            <p:ph type="title"/>
            <p:custDataLst>
              <p:tags r:id="rId3"/>
            </p:custDataLst>
          </p:nvPr>
        </p:nvSpPr>
        <p:spPr/>
        <p:txBody>
          <a:bodyPr/>
          <a:lstStyle/>
          <a:p>
            <a:pPr algn="r" rtl="0"/>
            <a:r>
              <a:rPr lang="en-ca" b="1" i="0" u="none" baseline="0"/>
              <a:t>Introduction to Business Plans</a:t>
            </a:r>
          </a:p>
        </p:txBody>
      </p:sp>
    </p:spTree>
    <p:extLst>
      <p:ext uri="{BB962C8B-B14F-4D97-AF65-F5344CB8AC3E}">
        <p14:creationId xmlns:p14="http://schemas.microsoft.com/office/powerpoint/2010/main" val="323224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4CB5B-C230-344D-8435-5F37366B4423}"/>
              </a:ext>
            </a:extLst>
          </p:cNvPr>
          <p:cNvSpPr>
            <a:spLocks noGrp="1"/>
          </p:cNvSpPr>
          <p:nvPr>
            <p:ph idx="1"/>
            <p:custDataLst>
              <p:tags r:id="rId1"/>
            </p:custDataLst>
          </p:nvPr>
        </p:nvSpPr>
        <p:spPr/>
        <p:txBody>
          <a:bodyPr/>
          <a:lstStyle/>
          <a:p>
            <a:pPr marL="0" indent="0" algn="l" rtl="0">
              <a:buNone/>
            </a:pPr>
            <a:r>
              <a:rPr lang="en-ca" b="0" i="0" u="none" baseline="0" dirty="0"/>
              <a:t>2 typical models:</a:t>
            </a:r>
            <a:endParaRPr lang="en-ca" dirty="0"/>
          </a:p>
          <a:p>
            <a:pPr marL="0" indent="0" algn="l" rtl="0">
              <a:buNone/>
            </a:pPr>
            <a:endParaRPr lang="en-ca" dirty="0"/>
          </a:p>
          <a:p>
            <a:pPr algn="l" rtl="0"/>
            <a:r>
              <a:rPr lang="en-ca" b="0" i="0" u="none" baseline="0" dirty="0"/>
              <a:t>One or more experienced broker(s) listing</a:t>
            </a:r>
          </a:p>
          <a:p>
            <a:pPr lvl="1" algn="l" rtl="0"/>
            <a:r>
              <a:rPr lang="en-ca" b="0" i="0" u="none" baseline="0" dirty="0"/>
              <a:t>One or more broker(s) who work with buyers</a:t>
            </a:r>
          </a:p>
          <a:p>
            <a:pPr lvl="2" algn="l" rtl="0"/>
            <a:r>
              <a:rPr lang="en-ca" b="0" i="0" u="none" baseline="0" dirty="0"/>
              <a:t>The buying broker pays a referral fee for each transaction to the lead broker</a:t>
            </a:r>
          </a:p>
          <a:p>
            <a:pPr lvl="2" algn="l" rtl="0"/>
            <a:endParaRPr lang="en-ca" dirty="0"/>
          </a:p>
          <a:p>
            <a:pPr algn="l" rtl="0"/>
            <a:r>
              <a:rPr lang="en-ca" b="0" i="0" u="none" baseline="0" dirty="0"/>
              <a:t>Co-listing</a:t>
            </a:r>
          </a:p>
          <a:p>
            <a:pPr lvl="1" algn="l" rtl="0"/>
            <a:r>
              <a:rPr lang="en-ca" b="0" i="0" u="none" baseline="0" dirty="0"/>
              <a:t>Two or three brokers are equal partners and split up the various tasks—sellers and buyers together</a:t>
            </a:r>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40</a:t>
            </a:fld>
            <a:endParaRPr lang="en-ca"/>
          </a:p>
        </p:txBody>
      </p:sp>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3"/>
            </p:custDataLst>
          </p:nvPr>
        </p:nvSpPr>
        <p:spPr/>
        <p:txBody>
          <a:bodyPr/>
          <a:lstStyle/>
          <a:p>
            <a:pPr algn="r" rtl="0"/>
            <a:r>
              <a:rPr lang="en-ca" b="1" i="0" u="none" baseline="0" dirty="0"/>
              <a:t>Business Model—Working </a:t>
            </a:r>
            <a:r>
              <a:rPr lang="en-CA" b="1" i="0" u="none" baseline="0" dirty="0"/>
              <a:t>In A</a:t>
            </a:r>
            <a:r>
              <a:rPr lang="en-ca" b="1" i="0" u="none" baseline="0" dirty="0"/>
              <a:t> Team</a:t>
            </a:r>
          </a:p>
        </p:txBody>
      </p:sp>
    </p:spTree>
    <p:extLst>
      <p:ext uri="{BB962C8B-B14F-4D97-AF65-F5344CB8AC3E}">
        <p14:creationId xmlns:p14="http://schemas.microsoft.com/office/powerpoint/2010/main" val="4117583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1"/>
            </p:custDataLst>
          </p:nvPr>
        </p:nvSpPr>
        <p:spPr/>
        <p:txBody>
          <a:bodyPr/>
          <a:lstStyle/>
          <a:p>
            <a:pPr algn="r" rtl="0"/>
            <a:r>
              <a:rPr lang="en-ca" b="1" i="0" u="none" baseline="0"/>
              <a:t>Business Model—Working as a Team</a:t>
            </a:r>
          </a:p>
        </p:txBody>
      </p:sp>
      <p:sp>
        <p:nvSpPr>
          <p:cNvPr id="2" name="Content Placeholder 1">
            <a:extLst>
              <a:ext uri="{FF2B5EF4-FFF2-40B4-BE49-F238E27FC236}">
                <a16:creationId xmlns:a16="http://schemas.microsoft.com/office/drawing/2014/main" id="{EDA4CB5B-C230-344D-8435-5F37366B4423}"/>
              </a:ext>
            </a:extLst>
          </p:cNvPr>
          <p:cNvSpPr>
            <a:spLocks noGrp="1"/>
          </p:cNvSpPr>
          <p:nvPr>
            <p:ph sz="half" idx="1"/>
            <p:custDataLst>
              <p:tags r:id="rId2"/>
            </p:custDataLst>
          </p:nvPr>
        </p:nvSpPr>
        <p:spPr/>
        <p:txBody>
          <a:bodyPr/>
          <a:lstStyle/>
          <a:p>
            <a:pPr marL="0" indent="0" algn="l" rtl="0">
              <a:buNone/>
            </a:pPr>
            <a:r>
              <a:rPr lang="en-ca" b="0" i="0" u="none" baseline="0"/>
              <a:t>Pros</a:t>
            </a:r>
          </a:p>
          <a:p>
            <a:pPr marL="0" indent="0" algn="l" rtl="0">
              <a:buNone/>
            </a:pPr>
            <a:endParaRPr lang="en-ca" dirty="0"/>
          </a:p>
          <a:p>
            <a:pPr algn="l" rtl="0"/>
            <a:r>
              <a:rPr lang="en-ca" b="0" i="0" u="none" baseline="0"/>
              <a:t>Learning more about the profession</a:t>
            </a:r>
          </a:p>
          <a:p>
            <a:pPr algn="l" rtl="0"/>
            <a:r>
              <a:rPr lang="en-ca" b="0" i="0" u="none" baseline="0"/>
              <a:t>Less pressure to generate clientele</a:t>
            </a:r>
          </a:p>
          <a:p>
            <a:pPr algn="l" rtl="0"/>
            <a:r>
              <a:rPr lang="en-ca" b="0" i="0" u="none" baseline="0"/>
              <a:t>Better time management</a:t>
            </a:r>
          </a:p>
          <a:p>
            <a:pPr algn="l" rtl="0"/>
            <a:r>
              <a:rPr lang="en-ca" b="0" i="0" u="none" baseline="0"/>
              <a:t>A “guaranteed” income of sorts</a:t>
            </a:r>
          </a:p>
        </p:txBody>
      </p:sp>
      <p:sp>
        <p:nvSpPr>
          <p:cNvPr id="5" name="Content Placeholder 4">
            <a:extLst>
              <a:ext uri="{FF2B5EF4-FFF2-40B4-BE49-F238E27FC236}">
                <a16:creationId xmlns:a16="http://schemas.microsoft.com/office/drawing/2014/main" id="{16BFCC6A-9619-174D-B07E-C31998271840}"/>
              </a:ext>
            </a:extLst>
          </p:cNvPr>
          <p:cNvSpPr>
            <a:spLocks noGrp="1"/>
          </p:cNvSpPr>
          <p:nvPr>
            <p:ph sz="half" idx="2"/>
            <p:custDataLst>
              <p:tags r:id="rId3"/>
            </p:custDataLst>
          </p:nvPr>
        </p:nvSpPr>
        <p:spPr/>
        <p:txBody>
          <a:bodyPr/>
          <a:lstStyle/>
          <a:p>
            <a:pPr marL="0" indent="0" algn="l" rtl="0">
              <a:buNone/>
            </a:pPr>
            <a:r>
              <a:rPr lang="en-ca" b="0" i="0" u="none" baseline="0"/>
              <a:t>Cons</a:t>
            </a:r>
          </a:p>
          <a:p>
            <a:pPr marL="0" indent="0" algn="l" rtl="0">
              <a:buNone/>
            </a:pPr>
            <a:endParaRPr lang="en-ca" dirty="0"/>
          </a:p>
          <a:p>
            <a:pPr algn="l" rtl="0"/>
            <a:r>
              <a:rPr lang="en-ca" b="0" i="0" u="none" baseline="0"/>
              <a:t>Limited independence</a:t>
            </a:r>
          </a:p>
          <a:p>
            <a:pPr algn="l" rtl="0"/>
            <a:r>
              <a:rPr lang="en-ca" b="0" i="0" u="none" baseline="0"/>
              <a:t>Working in the shadow of another broker</a:t>
            </a:r>
          </a:p>
          <a:p>
            <a:pPr algn="l" rtl="0"/>
            <a:r>
              <a:rPr lang="en-ca" b="0" i="0" u="none" baseline="0"/>
              <a:t>Diluted income</a:t>
            </a:r>
          </a:p>
          <a:p>
            <a:pPr marL="0" indent="0" algn="l" rtl="0">
              <a:buNone/>
            </a:pPr>
            <a:endParaRPr lang="en-ca" dirty="0"/>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4"/>
            </p:custDataLst>
          </p:nvPr>
        </p:nvSpPr>
        <p:spPr/>
        <p:txBody>
          <a:bodyPr/>
          <a:lstStyle/>
          <a:p>
            <a:pPr algn="r" rtl="0">
              <a:defRPr/>
            </a:pPr>
            <a:fld id="{344204F1-4CF2-47E9-9654-2A716E99C867}" type="slidenum">
              <a:rPr/>
              <a:pPr>
                <a:defRPr/>
              </a:pPr>
              <a:t>41</a:t>
            </a:fld>
            <a:endParaRPr lang="en-ca"/>
          </a:p>
        </p:txBody>
      </p:sp>
    </p:spTree>
    <p:extLst>
      <p:ext uri="{BB962C8B-B14F-4D97-AF65-F5344CB8AC3E}">
        <p14:creationId xmlns:p14="http://schemas.microsoft.com/office/powerpoint/2010/main" val="3240447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4CB5B-C230-344D-8435-5F37366B4423}"/>
              </a:ext>
            </a:extLst>
          </p:cNvPr>
          <p:cNvSpPr>
            <a:spLocks noGrp="1"/>
          </p:cNvSpPr>
          <p:nvPr>
            <p:ph idx="1"/>
            <p:custDataLst>
              <p:tags r:id="rId1"/>
            </p:custDataLst>
          </p:nvPr>
        </p:nvSpPr>
        <p:spPr/>
        <p:txBody>
          <a:bodyPr/>
          <a:lstStyle/>
          <a:p>
            <a:pPr marL="0" indent="0" algn="l" rtl="0">
              <a:buNone/>
            </a:pPr>
            <a:r>
              <a:rPr lang="en-ca" b="0" i="0" u="none" baseline="0" dirty="0"/>
              <a:t>Comments:</a:t>
            </a:r>
            <a:endParaRPr lang="en-ca" dirty="0"/>
          </a:p>
          <a:p>
            <a:pPr marL="0" indent="0" algn="l" rtl="0">
              <a:buNone/>
            </a:pPr>
            <a:endParaRPr lang="en-ca" dirty="0"/>
          </a:p>
          <a:p>
            <a:r>
              <a:rPr lang="en-ca" b="0" i="0" u="none" baseline="0" dirty="0"/>
              <a:t>Working as a team doesn’t mean you can’t incorporate (</a:t>
            </a:r>
            <a:r>
              <a:rPr lang="en-CA" dirty="0"/>
              <a:t>Carrying your activities within a business corporation</a:t>
            </a:r>
            <a:r>
              <a:rPr lang="en-ca" b="0" i="0" u="none" baseline="0" dirty="0"/>
              <a:t>).</a:t>
            </a:r>
          </a:p>
          <a:p>
            <a:pPr algn="l" rtl="0"/>
            <a:r>
              <a:rPr lang="en-ca" b="0" i="0" u="none" baseline="0" dirty="0"/>
              <a:t>If you decide to work as a team, the agency will form by itself. </a:t>
            </a:r>
          </a:p>
          <a:p>
            <a:pPr algn="l" rtl="0"/>
            <a:r>
              <a:rPr lang="en-ca" b="0" i="0" u="none" baseline="0" dirty="0"/>
              <a:t>Make sure you have clear understanding of all the costs and the remuneration sharing agreements.</a:t>
            </a:r>
          </a:p>
          <a:p>
            <a:pPr algn="l" rtl="0"/>
            <a:r>
              <a:rPr lang="en-ca" b="0" i="0" u="none" baseline="0" dirty="0"/>
              <a:t>Don’t be shy to “shop around” for teams.</a:t>
            </a:r>
          </a:p>
        </p:txBody>
      </p:sp>
      <p:sp>
        <p:nvSpPr>
          <p:cNvPr id="3" name="Slide Number Placeholder 2">
            <a:extLst>
              <a:ext uri="{FF2B5EF4-FFF2-40B4-BE49-F238E27FC236}">
                <a16:creationId xmlns:a16="http://schemas.microsoft.com/office/drawing/2014/main" id="{0BD91BDC-1378-684F-B9D1-5E35601321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42</a:t>
            </a:fld>
            <a:endParaRPr lang="en-ca"/>
          </a:p>
        </p:txBody>
      </p:sp>
      <p:sp>
        <p:nvSpPr>
          <p:cNvPr id="4" name="Title 3">
            <a:extLst>
              <a:ext uri="{FF2B5EF4-FFF2-40B4-BE49-F238E27FC236}">
                <a16:creationId xmlns:a16="http://schemas.microsoft.com/office/drawing/2014/main" id="{1630663C-714D-DB41-BFEC-8C080D3A26E5}"/>
              </a:ext>
            </a:extLst>
          </p:cNvPr>
          <p:cNvSpPr>
            <a:spLocks noGrp="1"/>
          </p:cNvSpPr>
          <p:nvPr>
            <p:ph type="title"/>
            <p:custDataLst>
              <p:tags r:id="rId3"/>
            </p:custDataLst>
          </p:nvPr>
        </p:nvSpPr>
        <p:spPr/>
        <p:txBody>
          <a:bodyPr/>
          <a:lstStyle/>
          <a:p>
            <a:pPr algn="r" rtl="0"/>
            <a:r>
              <a:rPr lang="en-ca" b="1" i="0" u="none" baseline="0" dirty="0"/>
              <a:t>Business Model—Working </a:t>
            </a:r>
            <a:r>
              <a:rPr lang="en-CA" dirty="0"/>
              <a:t>In</a:t>
            </a:r>
            <a:r>
              <a:rPr lang="en-CA" b="1" i="0" u="none" baseline="0" dirty="0"/>
              <a:t> A </a:t>
            </a:r>
            <a:r>
              <a:rPr lang="en-ca" b="1" i="0" u="none" baseline="0" dirty="0"/>
              <a:t>Team</a:t>
            </a:r>
          </a:p>
        </p:txBody>
      </p:sp>
    </p:spTree>
    <p:extLst>
      <p:ext uri="{BB962C8B-B14F-4D97-AF65-F5344CB8AC3E}">
        <p14:creationId xmlns:p14="http://schemas.microsoft.com/office/powerpoint/2010/main" val="1482767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6054D-15EC-F440-A31C-ACCCCDDD5844}"/>
              </a:ext>
            </a:extLst>
          </p:cNvPr>
          <p:cNvSpPr>
            <a:spLocks noGrp="1"/>
          </p:cNvSpPr>
          <p:nvPr>
            <p:ph idx="1"/>
            <p:custDataLst>
              <p:tags r:id="rId1"/>
            </p:custDataLst>
          </p:nvPr>
        </p:nvSpPr>
        <p:spPr/>
        <p:txBody>
          <a:bodyPr/>
          <a:lstStyle/>
          <a:p>
            <a:pPr marL="0" indent="0" algn="l" rtl="0">
              <a:buNone/>
            </a:pPr>
            <a:r>
              <a:rPr lang="en-ca" b="0" i="0" u="none" baseline="0" dirty="0"/>
              <a:t>Criteria:</a:t>
            </a:r>
            <a:endParaRPr lang="en-ca" dirty="0"/>
          </a:p>
          <a:p>
            <a:pPr algn="l" rtl="0"/>
            <a:r>
              <a:rPr lang="en-ca" b="0" i="0" u="none" baseline="0" dirty="0"/>
              <a:t>The legal form is limited to a natural person only (you cannot incorporate yourself).</a:t>
            </a:r>
            <a:endParaRPr lang="en-ca" dirty="0"/>
          </a:p>
          <a:p>
            <a:pPr algn="l" rtl="0"/>
            <a:r>
              <a:rPr lang="en-ca" b="0" i="0" u="none" baseline="0" dirty="0"/>
              <a:t>You must act under your own name.</a:t>
            </a:r>
            <a:endParaRPr lang="en-ca" dirty="0"/>
          </a:p>
          <a:p>
            <a:pPr algn="l" rtl="0"/>
            <a:r>
              <a:rPr lang="en-ca" b="0" i="0" u="none" baseline="0" dirty="0"/>
              <a:t>You cannot hire other brokers </a:t>
            </a:r>
            <a:r>
              <a:rPr lang="en-ca" dirty="0"/>
              <a:t>to</a:t>
            </a:r>
            <a:r>
              <a:rPr lang="en-ca" b="0" i="0" u="none" baseline="0" dirty="0"/>
              <a:t> work for you.</a:t>
            </a:r>
            <a:endParaRPr lang="en-ca" dirty="0"/>
          </a:p>
          <a:p>
            <a:pPr algn="l" rtl="0"/>
            <a:r>
              <a:rPr lang="en-ca" b="0" i="0" u="none" baseline="0" dirty="0"/>
              <a:t>You must keep all your records</a:t>
            </a:r>
            <a:r>
              <a:rPr lang="en-CA" b="0" i="0" u="none" baseline="0" dirty="0"/>
              <a:t> and registers</a:t>
            </a:r>
            <a:r>
              <a:rPr lang="en-ca" b="0" i="0" u="none" baseline="0" dirty="0"/>
              <a:t> (like an agency).</a:t>
            </a:r>
            <a:endParaRPr lang="en-ca" dirty="0"/>
          </a:p>
          <a:p>
            <a:pPr algn="l" rtl="0"/>
            <a:r>
              <a:rPr lang="en-ca" b="0" i="0" u="none" baseline="0" dirty="0"/>
              <a:t>You must have a trust account.</a:t>
            </a:r>
            <a:endParaRPr lang="en-ca" dirty="0"/>
          </a:p>
        </p:txBody>
      </p:sp>
      <p:sp>
        <p:nvSpPr>
          <p:cNvPr id="3" name="Slide Number Placeholder 2">
            <a:extLst>
              <a:ext uri="{FF2B5EF4-FFF2-40B4-BE49-F238E27FC236}">
                <a16:creationId xmlns:a16="http://schemas.microsoft.com/office/drawing/2014/main" id="{8212A9EF-8913-D045-832C-C910BA77FB28}"/>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43</a:t>
            </a:fld>
            <a:endParaRPr lang="en-ca" dirty="0"/>
          </a:p>
        </p:txBody>
      </p:sp>
      <p:sp>
        <p:nvSpPr>
          <p:cNvPr id="4" name="Title 3">
            <a:extLst>
              <a:ext uri="{FF2B5EF4-FFF2-40B4-BE49-F238E27FC236}">
                <a16:creationId xmlns:a16="http://schemas.microsoft.com/office/drawing/2014/main" id="{E54A7F4C-3283-4E4C-9759-9947EE3DADB2}"/>
              </a:ext>
            </a:extLst>
          </p:cNvPr>
          <p:cNvSpPr>
            <a:spLocks noGrp="1"/>
          </p:cNvSpPr>
          <p:nvPr>
            <p:ph type="title"/>
            <p:custDataLst>
              <p:tags r:id="rId3"/>
            </p:custDataLst>
          </p:nvPr>
        </p:nvSpPr>
        <p:spPr/>
        <p:txBody>
          <a:bodyPr/>
          <a:lstStyle/>
          <a:p>
            <a:pPr algn="r" rtl="0"/>
            <a:r>
              <a:rPr lang="en-ca" b="1" i="0" u="none" baseline="0" dirty="0"/>
              <a:t>Business Model—</a:t>
            </a:r>
            <a:r>
              <a:rPr lang="en-CA" b="1" i="0" u="none" baseline="0" dirty="0"/>
              <a:t>Acting on your own account</a:t>
            </a:r>
            <a:endParaRPr lang="en-ca" b="1" i="0" u="none" baseline="0" dirty="0"/>
          </a:p>
        </p:txBody>
      </p:sp>
    </p:spTree>
    <p:extLst>
      <p:ext uri="{BB962C8B-B14F-4D97-AF65-F5344CB8AC3E}">
        <p14:creationId xmlns:p14="http://schemas.microsoft.com/office/powerpoint/2010/main" val="2458127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4253925"/>
          </a:xfrm>
        </p:spPr>
        <p:txBody>
          <a:bodyPr/>
          <a:lstStyle/>
          <a:p>
            <a:pPr marL="0" indent="0" algn="l" rtl="0">
              <a:buNone/>
            </a:pPr>
            <a:r>
              <a:rPr lang="en-ca" b="0" i="0" u="none" baseline="0"/>
              <a:t>Questions to ask:</a:t>
            </a:r>
            <a:endParaRPr lang="en-ca" dirty="0"/>
          </a:p>
          <a:p>
            <a:pPr marL="0" indent="0" algn="l" rtl="0">
              <a:buNone/>
            </a:pPr>
            <a:endParaRPr lang="en-ca" dirty="0"/>
          </a:p>
          <a:p>
            <a:pPr algn="l" rtl="0"/>
            <a:r>
              <a:rPr lang="en-ca" b="0" i="0" u="none" baseline="0"/>
              <a:t>Fees</a:t>
            </a:r>
          </a:p>
          <a:p>
            <a:pPr algn="l" rtl="0"/>
            <a:r>
              <a:rPr lang="en-ca" b="0" i="0" u="none" baseline="0"/>
              <a:t>Services included and not included</a:t>
            </a:r>
            <a:endParaRPr lang="en-ca" dirty="0"/>
          </a:p>
          <a:p>
            <a:pPr algn="l" rtl="0"/>
            <a:r>
              <a:rPr lang="en-ca" b="0" i="0" u="none" baseline="0"/>
              <a:t>Training</a:t>
            </a:r>
          </a:p>
          <a:p>
            <a:pPr algn="l" rtl="0"/>
            <a:r>
              <a:rPr lang="en-ca" b="0" i="0" u="none" baseline="0"/>
              <a:t>Support and mentoring</a:t>
            </a:r>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44</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086302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581517"/>
          </a:xfrm>
        </p:spPr>
        <p:txBody>
          <a:bodyPr/>
          <a:lstStyle/>
          <a:p>
            <a:pPr marL="0" indent="0" algn="l" rtl="0">
              <a:buNone/>
            </a:pPr>
            <a:r>
              <a:rPr lang="en-ca" b="0" i="0" u="none" baseline="0"/>
              <a:t>Fees</a:t>
            </a:r>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45</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
        <p:nvSpPr>
          <p:cNvPr id="5" name="Oval 4">
            <a:extLst>
              <a:ext uri="{FF2B5EF4-FFF2-40B4-BE49-F238E27FC236}">
                <a16:creationId xmlns:a16="http://schemas.microsoft.com/office/drawing/2014/main" id="{0B558FAC-15D4-934F-A4EA-01A9BFC93AC9}"/>
              </a:ext>
            </a:extLst>
          </p:cNvPr>
          <p:cNvSpPr/>
          <p:nvPr>
            <p:custDataLst>
              <p:tags r:id="rId4"/>
            </p:custDataLst>
          </p:nvPr>
        </p:nvSpPr>
        <p:spPr>
          <a:xfrm>
            <a:off x="1407536" y="2192351"/>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Monthly payments</a:t>
            </a:r>
          </a:p>
        </p:txBody>
      </p:sp>
      <p:sp>
        <p:nvSpPr>
          <p:cNvPr id="6" name="Plus 5">
            <a:extLst>
              <a:ext uri="{FF2B5EF4-FFF2-40B4-BE49-F238E27FC236}">
                <a16:creationId xmlns:a16="http://schemas.microsoft.com/office/drawing/2014/main" id="{D1400C6E-6599-C94F-B8A4-F587F2A3378C}"/>
              </a:ext>
            </a:extLst>
          </p:cNvPr>
          <p:cNvSpPr/>
          <p:nvPr>
            <p:custDataLst>
              <p:tags r:id="rId5"/>
            </p:custDataLst>
          </p:nvPr>
        </p:nvSpPr>
        <p:spPr>
          <a:xfrm>
            <a:off x="5375920" y="2742196"/>
            <a:ext cx="1440160" cy="1440160"/>
          </a:xfrm>
          <a:prstGeom prst="mathPlus">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7" name="Oval 6">
            <a:extLst>
              <a:ext uri="{FF2B5EF4-FFF2-40B4-BE49-F238E27FC236}">
                <a16:creationId xmlns:a16="http://schemas.microsoft.com/office/drawing/2014/main" id="{B36B6B4E-E920-6041-A1F6-76DE153F7A8F}"/>
              </a:ext>
            </a:extLst>
          </p:cNvPr>
          <p:cNvSpPr/>
          <p:nvPr>
            <p:custDataLst>
              <p:tags r:id="rId6"/>
            </p:custDataLst>
          </p:nvPr>
        </p:nvSpPr>
        <p:spPr>
          <a:xfrm>
            <a:off x="7204338" y="2187226"/>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Remuneration sharing or transaction fees</a:t>
            </a:r>
          </a:p>
        </p:txBody>
      </p:sp>
      <p:sp>
        <p:nvSpPr>
          <p:cNvPr id="8" name="Right Arrow 7">
            <a:extLst>
              <a:ext uri="{FF2B5EF4-FFF2-40B4-BE49-F238E27FC236}">
                <a16:creationId xmlns:a16="http://schemas.microsoft.com/office/drawing/2014/main" id="{63C47F0B-21DD-D54F-AC37-DD3802C67718}"/>
              </a:ext>
            </a:extLst>
          </p:cNvPr>
          <p:cNvSpPr/>
          <p:nvPr>
            <p:custDataLst>
              <p:tags r:id="rId7"/>
            </p:custDataLst>
          </p:nvPr>
        </p:nvSpPr>
        <p:spPr>
          <a:xfrm rot="16200000">
            <a:off x="3391813" y="3023248"/>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9" name="Right Arrow 8">
            <a:extLst>
              <a:ext uri="{FF2B5EF4-FFF2-40B4-BE49-F238E27FC236}">
                <a16:creationId xmlns:a16="http://schemas.microsoft.com/office/drawing/2014/main" id="{21FA7D3D-DBC0-2744-81C6-A60192DEE7CA}"/>
              </a:ext>
            </a:extLst>
          </p:cNvPr>
          <p:cNvSpPr/>
          <p:nvPr>
            <p:custDataLst>
              <p:tags r:id="rId8"/>
            </p:custDataLst>
          </p:nvPr>
        </p:nvSpPr>
        <p:spPr>
          <a:xfrm rot="5400000">
            <a:off x="9120000" y="3018122"/>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11" name="TextBox 10">
            <a:extLst>
              <a:ext uri="{FF2B5EF4-FFF2-40B4-BE49-F238E27FC236}">
                <a16:creationId xmlns:a16="http://schemas.microsoft.com/office/drawing/2014/main" id="{506FE2F3-F47F-7A49-99E7-CAC79E8B7E23}"/>
              </a:ext>
            </a:extLst>
          </p:cNvPr>
          <p:cNvSpPr txBox="1"/>
          <p:nvPr>
            <p:custDataLst>
              <p:tags r:id="rId9"/>
            </p:custDataLst>
          </p:nvPr>
        </p:nvSpPr>
        <p:spPr>
          <a:xfrm>
            <a:off x="1559496" y="4999465"/>
            <a:ext cx="3381054" cy="523220"/>
          </a:xfrm>
          <a:prstGeom prst="rect">
            <a:avLst/>
          </a:prstGeom>
          <a:noFill/>
        </p:spPr>
        <p:txBody>
          <a:bodyPr wrap="none" rtlCol="0">
            <a:spAutoFit/>
          </a:bodyPr>
          <a:lstStyle/>
          <a:p>
            <a:pPr algn="l" rtl="0"/>
            <a:r>
              <a:rPr lang="en-ca" sz="2800" b="0" i="0" u="none" baseline="0">
                <a:solidFill>
                  <a:srgbClr val="FF0000"/>
                </a:solidFill>
              </a:rPr>
              <a:t>E.g.: $800/month</a:t>
            </a:r>
          </a:p>
        </p:txBody>
      </p:sp>
      <p:sp>
        <p:nvSpPr>
          <p:cNvPr id="13" name="TextBox 12">
            <a:extLst>
              <a:ext uri="{FF2B5EF4-FFF2-40B4-BE49-F238E27FC236}">
                <a16:creationId xmlns:a16="http://schemas.microsoft.com/office/drawing/2014/main" id="{422F6796-818E-224E-A460-28CB48414EA1}"/>
              </a:ext>
            </a:extLst>
          </p:cNvPr>
          <p:cNvSpPr txBox="1"/>
          <p:nvPr>
            <p:custDataLst>
              <p:tags r:id="rId10"/>
            </p:custDataLst>
          </p:nvPr>
        </p:nvSpPr>
        <p:spPr>
          <a:xfrm>
            <a:off x="7308947" y="4999465"/>
            <a:ext cx="4099199" cy="523220"/>
          </a:xfrm>
          <a:prstGeom prst="rect">
            <a:avLst/>
          </a:prstGeom>
          <a:noFill/>
        </p:spPr>
        <p:txBody>
          <a:bodyPr wrap="none" rtlCol="0">
            <a:spAutoFit/>
          </a:bodyPr>
          <a:lstStyle/>
          <a:p>
            <a:pPr algn="l" rtl="0"/>
            <a:r>
              <a:rPr lang="en-ca" sz="2800" b="0" i="0" u="none" baseline="0">
                <a:solidFill>
                  <a:srgbClr val="FF0000"/>
                </a:solidFill>
              </a:rPr>
              <a:t>E.g.: 5% per transaction</a:t>
            </a:r>
          </a:p>
        </p:txBody>
      </p:sp>
    </p:spTree>
    <p:extLst>
      <p:ext uri="{BB962C8B-B14F-4D97-AF65-F5344CB8AC3E}">
        <p14:creationId xmlns:p14="http://schemas.microsoft.com/office/powerpoint/2010/main" val="5972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FFD10-F123-4C4D-B984-B78420B73521}"/>
              </a:ext>
            </a:extLst>
          </p:cNvPr>
          <p:cNvSpPr>
            <a:spLocks noGrp="1"/>
          </p:cNvSpPr>
          <p:nvPr>
            <p:ph idx="1"/>
            <p:custDataLst>
              <p:tags r:id="rId1"/>
            </p:custDataLst>
          </p:nvPr>
        </p:nvSpPr>
        <p:spPr>
          <a:xfrm>
            <a:off x="609600" y="1335315"/>
            <a:ext cx="10972800" cy="581517"/>
          </a:xfrm>
        </p:spPr>
        <p:txBody>
          <a:bodyPr/>
          <a:lstStyle/>
          <a:p>
            <a:pPr marL="0" indent="0" algn="l" rtl="0">
              <a:buNone/>
            </a:pPr>
            <a:r>
              <a:rPr lang="en-ca" b="0" i="0" u="none" baseline="0"/>
              <a:t>Fees</a:t>
            </a:r>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B22C9598-DEF1-BC45-A296-9349CACFF28E}"/>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46</a:t>
            </a:fld>
            <a:endParaRPr lang="en-ca"/>
          </a:p>
        </p:txBody>
      </p:sp>
      <p:sp>
        <p:nvSpPr>
          <p:cNvPr id="4" name="Title 3">
            <a:extLst>
              <a:ext uri="{FF2B5EF4-FFF2-40B4-BE49-F238E27FC236}">
                <a16:creationId xmlns:a16="http://schemas.microsoft.com/office/drawing/2014/main" id="{023E5259-4930-9C41-B246-71247A6ABD3E}"/>
              </a:ext>
            </a:extLst>
          </p:cNvPr>
          <p:cNvSpPr>
            <a:spLocks noGrp="1"/>
          </p:cNvSpPr>
          <p:nvPr>
            <p:ph type="title"/>
            <p:custDataLst>
              <p:tags r:id="rId3"/>
            </p:custDataLst>
          </p:nvPr>
        </p:nvSpPr>
        <p:spPr/>
        <p:txBody>
          <a:bodyPr/>
          <a:lstStyle/>
          <a:p>
            <a:pPr algn="r" rtl="0"/>
            <a:r>
              <a:rPr lang="en-ca" b="1" i="0" u="none" baseline="0"/>
              <a:t>Agency Selection</a:t>
            </a:r>
          </a:p>
        </p:txBody>
      </p:sp>
      <p:sp>
        <p:nvSpPr>
          <p:cNvPr id="5" name="Oval 4">
            <a:extLst>
              <a:ext uri="{FF2B5EF4-FFF2-40B4-BE49-F238E27FC236}">
                <a16:creationId xmlns:a16="http://schemas.microsoft.com/office/drawing/2014/main" id="{0B558FAC-15D4-934F-A4EA-01A9BFC93AC9}"/>
              </a:ext>
            </a:extLst>
          </p:cNvPr>
          <p:cNvSpPr/>
          <p:nvPr>
            <p:custDataLst>
              <p:tags r:id="rId4"/>
            </p:custDataLst>
          </p:nvPr>
        </p:nvSpPr>
        <p:spPr>
          <a:xfrm>
            <a:off x="1407536" y="2192351"/>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Monthly payments</a:t>
            </a:r>
          </a:p>
        </p:txBody>
      </p:sp>
      <p:sp>
        <p:nvSpPr>
          <p:cNvPr id="6" name="Plus 5">
            <a:extLst>
              <a:ext uri="{FF2B5EF4-FFF2-40B4-BE49-F238E27FC236}">
                <a16:creationId xmlns:a16="http://schemas.microsoft.com/office/drawing/2014/main" id="{D1400C6E-6599-C94F-B8A4-F587F2A3378C}"/>
              </a:ext>
            </a:extLst>
          </p:cNvPr>
          <p:cNvSpPr/>
          <p:nvPr>
            <p:custDataLst>
              <p:tags r:id="rId5"/>
            </p:custDataLst>
          </p:nvPr>
        </p:nvSpPr>
        <p:spPr>
          <a:xfrm>
            <a:off x="5375920" y="2742196"/>
            <a:ext cx="1440160" cy="1440160"/>
          </a:xfrm>
          <a:prstGeom prst="mathPlus">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7" name="Oval 6">
            <a:extLst>
              <a:ext uri="{FF2B5EF4-FFF2-40B4-BE49-F238E27FC236}">
                <a16:creationId xmlns:a16="http://schemas.microsoft.com/office/drawing/2014/main" id="{B36B6B4E-E920-6041-A1F6-76DE153F7A8F}"/>
              </a:ext>
            </a:extLst>
          </p:cNvPr>
          <p:cNvSpPr/>
          <p:nvPr>
            <p:custDataLst>
              <p:tags r:id="rId6"/>
            </p:custDataLst>
          </p:nvPr>
        </p:nvSpPr>
        <p:spPr>
          <a:xfrm>
            <a:off x="7204338" y="2187226"/>
            <a:ext cx="2549579" cy="2549579"/>
          </a:xfrm>
          <a:prstGeom prst="ellipse">
            <a:avLst/>
          </a:prstGeom>
          <a:gradFill>
            <a:gsLst>
              <a:gs pos="0">
                <a:srgbClr val="005592"/>
              </a:gs>
              <a:gs pos="100000">
                <a:srgbClr val="0490A8"/>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rtl="0"/>
            <a:r>
              <a:rPr lang="en-ca" b="0" i="0" u="none" baseline="0"/>
              <a:t>Remuneration sharing or transaction fees</a:t>
            </a:r>
          </a:p>
        </p:txBody>
      </p:sp>
      <p:sp>
        <p:nvSpPr>
          <p:cNvPr id="8" name="Right Arrow 7">
            <a:extLst>
              <a:ext uri="{FF2B5EF4-FFF2-40B4-BE49-F238E27FC236}">
                <a16:creationId xmlns:a16="http://schemas.microsoft.com/office/drawing/2014/main" id="{63C47F0B-21DD-D54F-AC37-DD3802C67718}"/>
              </a:ext>
            </a:extLst>
          </p:cNvPr>
          <p:cNvSpPr/>
          <p:nvPr>
            <p:custDataLst>
              <p:tags r:id="rId7"/>
            </p:custDataLst>
          </p:nvPr>
        </p:nvSpPr>
        <p:spPr>
          <a:xfrm rot="5400000">
            <a:off x="3391813" y="3023248"/>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9" name="Right Arrow 8">
            <a:extLst>
              <a:ext uri="{FF2B5EF4-FFF2-40B4-BE49-F238E27FC236}">
                <a16:creationId xmlns:a16="http://schemas.microsoft.com/office/drawing/2014/main" id="{21FA7D3D-DBC0-2744-81C6-A60192DEE7CA}"/>
              </a:ext>
            </a:extLst>
          </p:cNvPr>
          <p:cNvSpPr/>
          <p:nvPr>
            <p:custDataLst>
              <p:tags r:id="rId8"/>
            </p:custDataLst>
          </p:nvPr>
        </p:nvSpPr>
        <p:spPr>
          <a:xfrm rot="16200000">
            <a:off x="9120000" y="3018122"/>
            <a:ext cx="2426747" cy="764951"/>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ca"/>
          </a:p>
        </p:txBody>
      </p:sp>
      <p:sp>
        <p:nvSpPr>
          <p:cNvPr id="11" name="TextBox 10">
            <a:extLst>
              <a:ext uri="{FF2B5EF4-FFF2-40B4-BE49-F238E27FC236}">
                <a16:creationId xmlns:a16="http://schemas.microsoft.com/office/drawing/2014/main" id="{506FE2F3-F47F-7A49-99E7-CAC79E8B7E23}"/>
              </a:ext>
            </a:extLst>
          </p:cNvPr>
          <p:cNvSpPr txBox="1"/>
          <p:nvPr>
            <p:custDataLst>
              <p:tags r:id="rId9"/>
            </p:custDataLst>
          </p:nvPr>
        </p:nvSpPr>
        <p:spPr>
          <a:xfrm>
            <a:off x="1559496" y="4999465"/>
            <a:ext cx="3381054" cy="523220"/>
          </a:xfrm>
          <a:prstGeom prst="rect">
            <a:avLst/>
          </a:prstGeom>
          <a:noFill/>
        </p:spPr>
        <p:txBody>
          <a:bodyPr wrap="none" rtlCol="0">
            <a:spAutoFit/>
          </a:bodyPr>
          <a:lstStyle/>
          <a:p>
            <a:pPr algn="l" rtl="0"/>
            <a:r>
              <a:rPr lang="en-ca" sz="2800" b="0" i="0" u="none" baseline="0">
                <a:solidFill>
                  <a:srgbClr val="FF0000"/>
                </a:solidFill>
              </a:rPr>
              <a:t>E.g.: $100/month</a:t>
            </a:r>
          </a:p>
        </p:txBody>
      </p:sp>
      <p:sp>
        <p:nvSpPr>
          <p:cNvPr id="13" name="TextBox 12">
            <a:extLst>
              <a:ext uri="{FF2B5EF4-FFF2-40B4-BE49-F238E27FC236}">
                <a16:creationId xmlns:a16="http://schemas.microsoft.com/office/drawing/2014/main" id="{422F6796-818E-224E-A460-28CB48414EA1}"/>
              </a:ext>
            </a:extLst>
          </p:cNvPr>
          <p:cNvSpPr txBox="1"/>
          <p:nvPr>
            <p:custDataLst>
              <p:tags r:id="rId10"/>
            </p:custDataLst>
          </p:nvPr>
        </p:nvSpPr>
        <p:spPr>
          <a:xfrm>
            <a:off x="7308947" y="4999465"/>
            <a:ext cx="4299575" cy="523220"/>
          </a:xfrm>
          <a:prstGeom prst="rect">
            <a:avLst/>
          </a:prstGeom>
          <a:noFill/>
        </p:spPr>
        <p:txBody>
          <a:bodyPr wrap="none" rtlCol="0">
            <a:spAutoFit/>
          </a:bodyPr>
          <a:lstStyle/>
          <a:p>
            <a:pPr algn="l" rtl="0"/>
            <a:r>
              <a:rPr lang="en-ca" sz="2800" b="0" i="0" u="none" baseline="0">
                <a:solidFill>
                  <a:srgbClr val="FF0000"/>
                </a:solidFill>
              </a:rPr>
              <a:t>E.g.: 30% per transaction</a:t>
            </a:r>
          </a:p>
        </p:txBody>
      </p:sp>
    </p:spTree>
    <p:extLst>
      <p:ext uri="{BB962C8B-B14F-4D97-AF65-F5344CB8AC3E}">
        <p14:creationId xmlns:p14="http://schemas.microsoft.com/office/powerpoint/2010/main" val="8292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B114B-7705-F94B-850C-672B1762D181}"/>
              </a:ext>
            </a:extLst>
          </p:cNvPr>
          <p:cNvSpPr>
            <a:spLocks noGrp="1"/>
          </p:cNvSpPr>
          <p:nvPr>
            <p:ph idx="1"/>
            <p:custDataLst>
              <p:tags r:id="rId1"/>
            </p:custDataLst>
          </p:nvPr>
        </p:nvSpPr>
        <p:spPr>
          <a:xfrm>
            <a:off x="609600" y="1335315"/>
            <a:ext cx="10972800" cy="653525"/>
          </a:xfrm>
        </p:spPr>
        <p:txBody>
          <a:bodyPr/>
          <a:lstStyle/>
          <a:p>
            <a:pPr marL="0" indent="0" algn="l" rtl="0">
              <a:buNone/>
            </a:pPr>
            <a:r>
              <a:rPr lang="en-ca" b="0" i="0" u="none" baseline="0"/>
              <a:t>Example of a comparative table of annual fees:</a:t>
            </a:r>
            <a:endParaRPr lang="en-ca" dirty="0"/>
          </a:p>
        </p:txBody>
      </p:sp>
      <p:sp>
        <p:nvSpPr>
          <p:cNvPr id="3" name="Slide Number Placeholder 2">
            <a:extLst>
              <a:ext uri="{FF2B5EF4-FFF2-40B4-BE49-F238E27FC236}">
                <a16:creationId xmlns:a16="http://schemas.microsoft.com/office/drawing/2014/main" id="{A91AD377-6832-8A4B-BC7A-C7BA13E25D22}"/>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47</a:t>
            </a:fld>
            <a:endParaRPr lang="en-ca"/>
          </a:p>
        </p:txBody>
      </p:sp>
      <p:sp>
        <p:nvSpPr>
          <p:cNvPr id="4" name="Title 3">
            <a:extLst>
              <a:ext uri="{FF2B5EF4-FFF2-40B4-BE49-F238E27FC236}">
                <a16:creationId xmlns:a16="http://schemas.microsoft.com/office/drawing/2014/main" id="{A28A22E9-620F-A74C-A8C1-9D0E29BB4662}"/>
              </a:ext>
            </a:extLst>
          </p:cNvPr>
          <p:cNvSpPr>
            <a:spLocks noGrp="1"/>
          </p:cNvSpPr>
          <p:nvPr>
            <p:ph type="title"/>
            <p:custDataLst>
              <p:tags r:id="rId3"/>
            </p:custDataLst>
          </p:nvPr>
        </p:nvSpPr>
        <p:spPr/>
        <p:txBody>
          <a:bodyPr/>
          <a:lstStyle/>
          <a:p>
            <a:pPr algn="r" rtl="0"/>
            <a:r>
              <a:rPr lang="en-ca" b="1" i="0" u="none" baseline="0"/>
              <a:t>Agency Selection</a:t>
            </a:r>
          </a:p>
        </p:txBody>
      </p:sp>
      <p:graphicFrame>
        <p:nvGraphicFramePr>
          <p:cNvPr id="5" name="Table 4">
            <a:extLst>
              <a:ext uri="{FF2B5EF4-FFF2-40B4-BE49-F238E27FC236}">
                <a16:creationId xmlns:a16="http://schemas.microsoft.com/office/drawing/2014/main" id="{3F1C7BEF-4D67-1443-B601-9CD8B22B1280}"/>
              </a:ext>
            </a:extLst>
          </p:cNvPr>
          <p:cNvGraphicFramePr>
            <a:graphicFrameLocks noGrp="1"/>
          </p:cNvGraphicFramePr>
          <p:nvPr>
            <p:custDataLst>
              <p:tags r:id="rId4"/>
            </p:custDataLst>
            <p:extLst>
              <p:ext uri="{D42A27DB-BD31-4B8C-83A1-F6EECF244321}">
                <p14:modId xmlns:p14="http://schemas.microsoft.com/office/powerpoint/2010/main" val="2085277788"/>
              </p:ext>
            </p:extLst>
          </p:nvPr>
        </p:nvGraphicFramePr>
        <p:xfrm>
          <a:off x="609600" y="2310782"/>
          <a:ext cx="10742985" cy="2291080"/>
        </p:xfrm>
        <a:graphic>
          <a:graphicData uri="http://schemas.openxmlformats.org/drawingml/2006/table">
            <a:tbl>
              <a:tblPr firstRow="1" bandRow="1">
                <a:tableStyleId>{5C22544A-7EE6-4342-B048-85BDC9FD1C3A}</a:tableStyleId>
              </a:tblPr>
              <a:tblGrid>
                <a:gridCol w="2148597">
                  <a:extLst>
                    <a:ext uri="{9D8B030D-6E8A-4147-A177-3AD203B41FA5}">
                      <a16:colId xmlns:a16="http://schemas.microsoft.com/office/drawing/2014/main" val="3659567308"/>
                    </a:ext>
                  </a:extLst>
                </a:gridCol>
                <a:gridCol w="2148597">
                  <a:extLst>
                    <a:ext uri="{9D8B030D-6E8A-4147-A177-3AD203B41FA5}">
                      <a16:colId xmlns:a16="http://schemas.microsoft.com/office/drawing/2014/main" val="563192292"/>
                    </a:ext>
                  </a:extLst>
                </a:gridCol>
                <a:gridCol w="2148597">
                  <a:extLst>
                    <a:ext uri="{9D8B030D-6E8A-4147-A177-3AD203B41FA5}">
                      <a16:colId xmlns:a16="http://schemas.microsoft.com/office/drawing/2014/main" val="4160399829"/>
                    </a:ext>
                  </a:extLst>
                </a:gridCol>
                <a:gridCol w="2148597">
                  <a:extLst>
                    <a:ext uri="{9D8B030D-6E8A-4147-A177-3AD203B41FA5}">
                      <a16:colId xmlns:a16="http://schemas.microsoft.com/office/drawing/2014/main" val="2042249170"/>
                    </a:ext>
                  </a:extLst>
                </a:gridCol>
                <a:gridCol w="2148597">
                  <a:extLst>
                    <a:ext uri="{9D8B030D-6E8A-4147-A177-3AD203B41FA5}">
                      <a16:colId xmlns:a16="http://schemas.microsoft.com/office/drawing/2014/main" val="1206853997"/>
                    </a:ext>
                  </a:extLst>
                </a:gridCol>
              </a:tblGrid>
              <a:tr h="370840">
                <a:tc>
                  <a:txBody>
                    <a:bodyPr/>
                    <a:lstStyle/>
                    <a:p>
                      <a:endParaRPr lang="en-ca" dirty="0"/>
                    </a:p>
                  </a:txBody>
                  <a:tcPr/>
                </a:tc>
                <a:tc>
                  <a:txBody>
                    <a:bodyPr/>
                    <a:lstStyle/>
                    <a:p>
                      <a:pPr algn="r" rtl="0"/>
                      <a:r>
                        <a:rPr lang="en-ca" b="1" i="0" u="none" baseline="0"/>
                        <a:t>$30,000</a:t>
                      </a:r>
                      <a:endParaRPr lang="en-ca" dirty="0"/>
                    </a:p>
                  </a:txBody>
                  <a:tcPr/>
                </a:tc>
                <a:tc>
                  <a:txBody>
                    <a:bodyPr/>
                    <a:lstStyle/>
                    <a:p>
                      <a:pPr algn="r" rtl="0"/>
                      <a:r>
                        <a:rPr lang="en-ca" b="1" i="0" u="none" baseline="0"/>
                        <a:t>$60,000</a:t>
                      </a:r>
                      <a:endParaRPr lang="en-ca" dirty="0"/>
                    </a:p>
                  </a:txBody>
                  <a:tcPr/>
                </a:tc>
                <a:tc>
                  <a:txBody>
                    <a:bodyPr/>
                    <a:lstStyle/>
                    <a:p>
                      <a:pPr algn="r" rtl="0"/>
                      <a:r>
                        <a:rPr lang="en-ca" b="1" i="0" u="none" baseline="0"/>
                        <a:t>$90,000</a:t>
                      </a:r>
                      <a:endParaRPr lang="en-ca" dirty="0"/>
                    </a:p>
                  </a:txBody>
                  <a:tcPr/>
                </a:tc>
                <a:tc>
                  <a:txBody>
                    <a:bodyPr/>
                    <a:lstStyle/>
                    <a:p>
                      <a:pPr algn="r" rtl="0"/>
                      <a:r>
                        <a:rPr lang="en-ca" b="1" i="0" u="none" baseline="0"/>
                        <a:t>$120,000</a:t>
                      </a:r>
                      <a:endParaRPr lang="en-ca" dirty="0"/>
                    </a:p>
                  </a:txBody>
                  <a:tcPr/>
                </a:tc>
                <a:extLst>
                  <a:ext uri="{0D108BD9-81ED-4DB2-BD59-A6C34878D82A}">
                    <a16:rowId xmlns:a16="http://schemas.microsoft.com/office/drawing/2014/main" val="580952145"/>
                  </a:ext>
                </a:extLst>
              </a:tr>
              <a:tr h="370840">
                <a:tc>
                  <a:txBody>
                    <a:bodyPr/>
                    <a:lstStyle/>
                    <a:p>
                      <a:pPr algn="l" rtl="0"/>
                      <a:r>
                        <a:rPr lang="en-ca" b="0" i="0" u="none" baseline="0"/>
                        <a:t>Plan A</a:t>
                      </a:r>
                    </a:p>
                    <a:p>
                      <a:pPr algn="l" rtl="0"/>
                      <a:r>
                        <a:rPr lang="en-ca" b="0" i="0" u="none" baseline="0"/>
                        <a:t>($100/month + 30%)</a:t>
                      </a:r>
                      <a:endParaRPr lang="en-ca" dirty="0"/>
                    </a:p>
                  </a:txBody>
                  <a:tcPr/>
                </a:tc>
                <a:tc>
                  <a:txBody>
                    <a:bodyPr/>
                    <a:lstStyle/>
                    <a:p>
                      <a:pPr algn="r" rtl="0"/>
                      <a:r>
                        <a:rPr lang="en-ca" b="0" i="0" u="none" baseline="0"/>
                        <a:t>$9,120</a:t>
                      </a:r>
                      <a:endParaRPr lang="en-ca" dirty="0"/>
                    </a:p>
                  </a:txBody>
                  <a:tcPr/>
                </a:tc>
                <a:tc>
                  <a:txBody>
                    <a:bodyPr/>
                    <a:lstStyle/>
                    <a:p>
                      <a:pPr algn="r" rtl="0"/>
                      <a:r>
                        <a:rPr lang="en-ca" b="0" i="0" u="none" baseline="0"/>
                        <a:t>$19,200</a:t>
                      </a:r>
                      <a:endParaRPr lang="en-ca" dirty="0"/>
                    </a:p>
                  </a:txBody>
                  <a:tcPr/>
                </a:tc>
                <a:tc>
                  <a:txBody>
                    <a:bodyPr/>
                    <a:lstStyle/>
                    <a:p>
                      <a:pPr algn="r" rtl="0"/>
                      <a:r>
                        <a:rPr lang="en-ca" b="0" i="0" u="none" baseline="0"/>
                        <a:t>$28,200</a:t>
                      </a:r>
                      <a:endParaRPr lang="en-ca" dirty="0"/>
                    </a:p>
                  </a:txBody>
                  <a:tcPr/>
                </a:tc>
                <a:tc>
                  <a:txBody>
                    <a:bodyPr/>
                    <a:lstStyle/>
                    <a:p>
                      <a:pPr algn="r" rtl="0"/>
                      <a:r>
                        <a:rPr lang="en-ca" b="0" i="0" u="none" baseline="0"/>
                        <a:t>$37,200</a:t>
                      </a:r>
                      <a:endParaRPr lang="en-ca" dirty="0"/>
                    </a:p>
                  </a:txBody>
                  <a:tcPr/>
                </a:tc>
                <a:extLst>
                  <a:ext uri="{0D108BD9-81ED-4DB2-BD59-A6C34878D82A}">
                    <a16:rowId xmlns:a16="http://schemas.microsoft.com/office/drawing/2014/main" val="4063792774"/>
                  </a:ext>
                </a:extLst>
              </a:tr>
              <a:tr h="370840">
                <a:tc>
                  <a:txBody>
                    <a:bodyPr/>
                    <a:lstStyle/>
                    <a:p>
                      <a:pPr algn="l" rtl="0"/>
                      <a:r>
                        <a:rPr lang="en-ca" b="0" i="0" u="none" baseline="0"/>
                        <a:t>Plan B</a:t>
                      </a:r>
                    </a:p>
                    <a:p>
                      <a:pPr algn="l" rtl="0"/>
                      <a:r>
                        <a:rPr lang="en-ca" b="0" i="0" u="none" baseline="0"/>
                        <a:t>($400/month + 15%)</a:t>
                      </a:r>
                      <a:endParaRPr lang="en-ca" dirty="0"/>
                    </a:p>
                  </a:txBody>
                  <a:tcPr/>
                </a:tc>
                <a:tc>
                  <a:txBody>
                    <a:bodyPr/>
                    <a:lstStyle/>
                    <a:p>
                      <a:pPr algn="r" rtl="0"/>
                      <a:r>
                        <a:rPr lang="en-ca" b="0" i="0" u="none" baseline="0"/>
                        <a:t>$5,300</a:t>
                      </a:r>
                      <a:endParaRPr lang="en-ca" dirty="0"/>
                    </a:p>
                  </a:txBody>
                  <a:tcPr/>
                </a:tc>
                <a:tc>
                  <a:txBody>
                    <a:bodyPr/>
                    <a:lstStyle/>
                    <a:p>
                      <a:pPr algn="r" rtl="0"/>
                      <a:r>
                        <a:rPr lang="en-ca" b="0" i="0" u="none" baseline="0"/>
                        <a:t>$13,800</a:t>
                      </a:r>
                      <a:endParaRPr lang="en-ca" dirty="0"/>
                    </a:p>
                  </a:txBody>
                  <a:tcPr/>
                </a:tc>
                <a:tc>
                  <a:txBody>
                    <a:bodyPr/>
                    <a:lstStyle/>
                    <a:p>
                      <a:pPr algn="r" rtl="0"/>
                      <a:r>
                        <a:rPr lang="en-ca" b="0" i="0" u="none" baseline="0"/>
                        <a:t>$18,300</a:t>
                      </a:r>
                      <a:endParaRPr lang="en-ca" dirty="0"/>
                    </a:p>
                  </a:txBody>
                  <a:tcPr/>
                </a:tc>
                <a:tc>
                  <a:txBody>
                    <a:bodyPr/>
                    <a:lstStyle/>
                    <a:p>
                      <a:pPr algn="r" rtl="0"/>
                      <a:r>
                        <a:rPr lang="en-ca" b="0" i="0" u="none" baseline="0"/>
                        <a:t>$22,800</a:t>
                      </a:r>
                      <a:endParaRPr lang="en-ca" dirty="0"/>
                    </a:p>
                  </a:txBody>
                  <a:tcPr/>
                </a:tc>
                <a:extLst>
                  <a:ext uri="{0D108BD9-81ED-4DB2-BD59-A6C34878D82A}">
                    <a16:rowId xmlns:a16="http://schemas.microsoft.com/office/drawing/2014/main" val="2787245858"/>
                  </a:ext>
                </a:extLst>
              </a:tr>
              <a:tr h="370840">
                <a:tc>
                  <a:txBody>
                    <a:bodyPr/>
                    <a:lstStyle/>
                    <a:p>
                      <a:pPr algn="l" rtl="0"/>
                      <a:r>
                        <a:rPr lang="en-ca" b="0" i="0" u="none" baseline="0"/>
                        <a:t>Plan C</a:t>
                      </a:r>
                    </a:p>
                    <a:p>
                      <a:pPr algn="l" rtl="0"/>
                      <a:r>
                        <a:rPr lang="en-ca" b="0" i="0" u="none" baseline="0"/>
                        <a:t>($800/month + 5%)</a:t>
                      </a:r>
                      <a:endParaRPr lang="en-ca" dirty="0"/>
                    </a:p>
                  </a:txBody>
                  <a:tcPr/>
                </a:tc>
                <a:tc>
                  <a:txBody>
                    <a:bodyPr/>
                    <a:lstStyle/>
                    <a:p>
                      <a:pPr algn="r" rtl="0"/>
                      <a:r>
                        <a:rPr lang="en-ca" b="0" i="0" u="none" baseline="0"/>
                        <a:t>$11,100</a:t>
                      </a:r>
                      <a:endParaRPr lang="en-ca" dirty="0"/>
                    </a:p>
                  </a:txBody>
                  <a:tcPr/>
                </a:tc>
                <a:tc>
                  <a:txBody>
                    <a:bodyPr/>
                    <a:lstStyle/>
                    <a:p>
                      <a:pPr algn="r" rtl="0"/>
                      <a:r>
                        <a:rPr lang="en-ca" b="0" i="0" u="none" baseline="0"/>
                        <a:t>$12,600</a:t>
                      </a:r>
                      <a:endParaRPr lang="en-ca" dirty="0"/>
                    </a:p>
                  </a:txBody>
                  <a:tcPr/>
                </a:tc>
                <a:tc>
                  <a:txBody>
                    <a:bodyPr/>
                    <a:lstStyle/>
                    <a:p>
                      <a:pPr algn="r" rtl="0"/>
                      <a:r>
                        <a:rPr lang="en-ca" b="0" i="0" u="none" baseline="0"/>
                        <a:t>$14,100</a:t>
                      </a:r>
                      <a:endParaRPr lang="en-ca" dirty="0"/>
                    </a:p>
                  </a:txBody>
                  <a:tcPr/>
                </a:tc>
                <a:tc>
                  <a:txBody>
                    <a:bodyPr/>
                    <a:lstStyle/>
                    <a:p>
                      <a:pPr algn="r" rtl="0"/>
                      <a:r>
                        <a:rPr lang="en-ca" b="0" i="0" u="none" baseline="0"/>
                        <a:t>$15,600</a:t>
                      </a:r>
                      <a:endParaRPr lang="en-ca" dirty="0"/>
                    </a:p>
                  </a:txBody>
                  <a:tcPr/>
                </a:tc>
                <a:extLst>
                  <a:ext uri="{0D108BD9-81ED-4DB2-BD59-A6C34878D82A}">
                    <a16:rowId xmlns:a16="http://schemas.microsoft.com/office/drawing/2014/main" val="1541222283"/>
                  </a:ext>
                </a:extLst>
              </a:tr>
            </a:tbl>
          </a:graphicData>
        </a:graphic>
      </p:graphicFrame>
    </p:spTree>
    <p:extLst>
      <p:ext uri="{BB962C8B-B14F-4D97-AF65-F5344CB8AC3E}">
        <p14:creationId xmlns:p14="http://schemas.microsoft.com/office/powerpoint/2010/main" val="3090983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52B897-A4F9-C945-B49B-2F61335A85F1}"/>
              </a:ext>
            </a:extLst>
          </p:cNvPr>
          <p:cNvSpPr>
            <a:spLocks noGrp="1"/>
          </p:cNvSpPr>
          <p:nvPr>
            <p:ph idx="1"/>
            <p:custDataLst>
              <p:tags r:id="rId1"/>
            </p:custDataLst>
          </p:nvPr>
        </p:nvSpPr>
        <p:spPr/>
        <p:txBody>
          <a:bodyPr>
            <a:normAutofit fontScale="92500" lnSpcReduction="20000"/>
          </a:bodyPr>
          <a:lstStyle/>
          <a:p>
            <a:pPr marL="0" indent="0" algn="l" rtl="0">
              <a:buNone/>
            </a:pPr>
            <a:r>
              <a:rPr lang="en-ca" b="0" i="0" u="none" baseline="0"/>
              <a:t>Service and tools included</a:t>
            </a:r>
          </a:p>
          <a:p>
            <a:pPr marL="0" indent="0" algn="l" rtl="0">
              <a:buNone/>
            </a:pPr>
            <a:endParaRPr lang="en-ca" dirty="0"/>
          </a:p>
          <a:p>
            <a:pPr marL="0" indent="0" algn="l" rtl="0">
              <a:buNone/>
            </a:pPr>
            <a:r>
              <a:rPr lang="en-ca" b="0" i="0" u="none" baseline="0"/>
              <a:t>Do you offer these services and at what price (are they included or not)?</a:t>
            </a:r>
            <a:endParaRPr lang="en-ca" dirty="0"/>
          </a:p>
          <a:p>
            <a:pPr algn="l" rtl="0"/>
            <a:r>
              <a:rPr lang="en-ca" b="0" i="0" u="none" baseline="0"/>
              <a:t>Website</a:t>
            </a:r>
            <a:endParaRPr lang="en-ca" dirty="0"/>
          </a:p>
          <a:p>
            <a:pPr algn="l" rtl="0"/>
            <a:r>
              <a:rPr lang="en-ca" b="0" i="0" u="none" baseline="0"/>
              <a:t>Productivity suite (Google Suite, email address, etc.)</a:t>
            </a:r>
          </a:p>
          <a:p>
            <a:pPr algn="l" rtl="0"/>
            <a:r>
              <a:rPr lang="en-ca" b="0" i="0" u="none" baseline="0"/>
              <a:t>Bulk email solutions</a:t>
            </a:r>
          </a:p>
          <a:p>
            <a:pPr algn="l" rtl="0"/>
            <a:r>
              <a:rPr lang="en-ca" b="0" i="0" u="none" baseline="0"/>
              <a:t>Cold calling solutions </a:t>
            </a:r>
          </a:p>
          <a:p>
            <a:pPr lvl="1" algn="l" rtl="0"/>
            <a:r>
              <a:rPr lang="en-ca" b="0" i="0" u="none" baseline="0"/>
              <a:t>Subscription to the National DNCL</a:t>
            </a:r>
          </a:p>
          <a:p>
            <a:pPr lvl="1" algn="l" rtl="0"/>
            <a:r>
              <a:rPr lang="en-ca" b="0" i="0" u="none" baseline="0"/>
              <a:t>Telelisting</a:t>
            </a:r>
            <a:endParaRPr lang="en-ca" dirty="0"/>
          </a:p>
          <a:p>
            <a:pPr lvl="1" algn="l" rtl="0"/>
            <a:r>
              <a:rPr lang="en-ca" b="0" i="0" u="none" baseline="0"/>
              <a:t>Internal list of excluded numbers</a:t>
            </a:r>
          </a:p>
          <a:p>
            <a:pPr algn="l" rtl="0"/>
            <a:r>
              <a:rPr lang="en-ca" b="0" i="0" u="none" baseline="0"/>
              <a:t>If not, do you have business agreements with third-party partners?</a:t>
            </a:r>
            <a:endParaRPr lang="en-ca" dirty="0"/>
          </a:p>
          <a:p>
            <a:pPr algn="l" rtl="0"/>
            <a:r>
              <a:rPr lang="en-ca" b="0" i="0" u="none" baseline="0"/>
              <a:t>Do you offer any other services?</a:t>
            </a:r>
            <a:endParaRPr lang="en-ca" dirty="0"/>
          </a:p>
          <a:p>
            <a:pPr marL="0" indent="0" algn="l" rtl="0">
              <a:buNone/>
            </a:pPr>
            <a:endParaRPr lang="en-ca" dirty="0"/>
          </a:p>
          <a:p>
            <a:pPr marL="0" indent="0" algn="l" rtl="0">
              <a:buNone/>
            </a:pPr>
            <a:endParaRPr lang="en-ca" dirty="0"/>
          </a:p>
        </p:txBody>
      </p:sp>
      <p:sp>
        <p:nvSpPr>
          <p:cNvPr id="3" name="Slide Number Placeholder 2">
            <a:extLst>
              <a:ext uri="{FF2B5EF4-FFF2-40B4-BE49-F238E27FC236}">
                <a16:creationId xmlns:a16="http://schemas.microsoft.com/office/drawing/2014/main" id="{CCBAA154-7847-0142-813B-5B772EB32B25}"/>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48</a:t>
            </a:fld>
            <a:endParaRPr lang="en-ca"/>
          </a:p>
        </p:txBody>
      </p:sp>
      <p:sp>
        <p:nvSpPr>
          <p:cNvPr id="4" name="Title 3">
            <a:extLst>
              <a:ext uri="{FF2B5EF4-FFF2-40B4-BE49-F238E27FC236}">
                <a16:creationId xmlns:a16="http://schemas.microsoft.com/office/drawing/2014/main" id="{4E63A5A0-F3A7-0742-BAB8-8050B68AD356}"/>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4020361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14DEA-B691-8845-B87E-0A0487501C20}"/>
              </a:ext>
            </a:extLst>
          </p:cNvPr>
          <p:cNvSpPr>
            <a:spLocks noGrp="1"/>
          </p:cNvSpPr>
          <p:nvPr>
            <p:ph idx="1"/>
            <p:custDataLst>
              <p:tags r:id="rId1"/>
            </p:custDataLst>
          </p:nvPr>
        </p:nvSpPr>
        <p:spPr/>
        <p:txBody>
          <a:bodyPr>
            <a:normAutofit/>
          </a:bodyPr>
          <a:lstStyle/>
          <a:p>
            <a:pPr marL="0" indent="0" algn="l" rtl="0">
              <a:buNone/>
            </a:pPr>
            <a:r>
              <a:rPr lang="en-ca" b="0" i="0" u="none" baseline="0"/>
              <a:t>Training</a:t>
            </a:r>
          </a:p>
          <a:p>
            <a:pPr marL="0" indent="0" algn="l" rtl="0">
              <a:buNone/>
            </a:pPr>
            <a:endParaRPr lang="en-ca" dirty="0"/>
          </a:p>
          <a:p>
            <a:pPr algn="l" rtl="0"/>
            <a:r>
              <a:rPr lang="en-ca" b="0" i="0" u="none" baseline="0"/>
              <a:t>Is there specific training for entry-level brokers?</a:t>
            </a:r>
          </a:p>
          <a:p>
            <a:pPr algn="l" rtl="0"/>
            <a:r>
              <a:rPr lang="en-ca" b="0" i="0" u="none" baseline="0"/>
              <a:t>What other training is available?</a:t>
            </a:r>
            <a:endParaRPr lang="en-ca" dirty="0"/>
          </a:p>
          <a:p>
            <a:pPr lvl="1" algn="l" rtl="0"/>
            <a:r>
              <a:rPr lang="en-ca" b="0" i="0" u="none" baseline="0"/>
              <a:t>Upon request or at the office</a:t>
            </a:r>
          </a:p>
          <a:p>
            <a:pPr algn="l" rtl="0"/>
            <a:r>
              <a:rPr lang="en-ca" b="0" i="0" u="none" baseline="0"/>
              <a:t>Is there a game plan established for training or is it based on ad hoc needs?</a:t>
            </a:r>
          </a:p>
          <a:p>
            <a:endParaRPr lang="en-ca" dirty="0"/>
          </a:p>
          <a:p>
            <a:pPr marL="0" indent="0" algn="l" rtl="0">
              <a:buNone/>
            </a:pPr>
            <a:r>
              <a:rPr lang="en-ca" b="0" i="0" u="none" baseline="0"/>
              <a:t>Watch out for prospecting seminars disguised as “training”</a:t>
            </a:r>
          </a:p>
        </p:txBody>
      </p:sp>
      <p:sp>
        <p:nvSpPr>
          <p:cNvPr id="3" name="Slide Number Placeholder 2">
            <a:extLst>
              <a:ext uri="{FF2B5EF4-FFF2-40B4-BE49-F238E27FC236}">
                <a16:creationId xmlns:a16="http://schemas.microsoft.com/office/drawing/2014/main" id="{A9782595-EAD2-0947-8E39-C5DEE69F58B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49</a:t>
            </a:fld>
            <a:endParaRPr lang="en-ca"/>
          </a:p>
        </p:txBody>
      </p:sp>
      <p:sp>
        <p:nvSpPr>
          <p:cNvPr id="4" name="Title 3">
            <a:extLst>
              <a:ext uri="{FF2B5EF4-FFF2-40B4-BE49-F238E27FC236}">
                <a16:creationId xmlns:a16="http://schemas.microsoft.com/office/drawing/2014/main" id="{2D1F9F5D-507E-4C41-8D9D-4F5909C83F30}"/>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361897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078FF-EA1F-E440-83ED-25B26B602107}"/>
              </a:ext>
            </a:extLst>
          </p:cNvPr>
          <p:cNvSpPr>
            <a:spLocks noGrp="1"/>
          </p:cNvSpPr>
          <p:nvPr>
            <p:ph idx="1"/>
            <p:custDataLst>
              <p:tags r:id="rId1"/>
            </p:custDataLst>
          </p:nvPr>
        </p:nvSpPr>
        <p:spPr>
          <a:xfrm>
            <a:off x="609600" y="1335315"/>
            <a:ext cx="6710536" cy="3605853"/>
          </a:xfrm>
        </p:spPr>
        <p:txBody>
          <a:bodyPr>
            <a:normAutofit/>
          </a:bodyPr>
          <a:lstStyle/>
          <a:p>
            <a:pPr marL="0" indent="0" algn="l" rtl="0">
              <a:buNone/>
            </a:pPr>
            <a:r>
              <a:rPr lang="en-ca" b="0" i="0" u="none" baseline="0"/>
              <a:t>The benefits of planning are:</a:t>
            </a:r>
            <a:endParaRPr lang="en-ca" dirty="0"/>
          </a:p>
          <a:p>
            <a:pPr marL="0" indent="0" algn="l" rtl="0">
              <a:buNone/>
            </a:pPr>
            <a:endParaRPr lang="en-ca" dirty="0"/>
          </a:p>
          <a:p>
            <a:pPr algn="l" rtl="0"/>
            <a:r>
              <a:rPr lang="en-ca" sz="2400" b="0" i="0" u="none" baseline="0"/>
              <a:t>personal</a:t>
            </a:r>
            <a:endParaRPr lang="en-ca" sz="2400" dirty="0"/>
          </a:p>
          <a:p>
            <a:pPr algn="l" rtl="0"/>
            <a:r>
              <a:rPr lang="en-ca" sz="2400" b="0" i="0" u="none" baseline="0"/>
              <a:t>commercial</a:t>
            </a:r>
            <a:endParaRPr lang="en-ca" sz="2400" dirty="0"/>
          </a:p>
          <a:p>
            <a:pPr algn="l" rtl="0"/>
            <a:r>
              <a:rPr lang="en-ca" sz="2400" b="0" i="0" u="none" baseline="0"/>
              <a:t>well-known</a:t>
            </a:r>
            <a:endParaRPr lang="en-ca" sz="2400" dirty="0"/>
          </a:p>
          <a:p>
            <a:pPr algn="l" rtl="0"/>
            <a:r>
              <a:rPr lang="en-ca" sz="2400" b="0" i="0" u="none" baseline="0"/>
              <a:t>social and community-wide</a:t>
            </a:r>
            <a:endParaRPr lang="en-ca" sz="2400" dirty="0"/>
          </a:p>
          <a:p>
            <a:pPr algn="l" rtl="0"/>
            <a:r>
              <a:rPr lang="en-ca" sz="2400" b="0" i="0" u="none" baseline="0"/>
              <a:t>and much more…</a:t>
            </a:r>
          </a:p>
        </p:txBody>
      </p:sp>
      <p:sp>
        <p:nvSpPr>
          <p:cNvPr id="3" name="Slide Number Placeholder 2">
            <a:extLst>
              <a:ext uri="{FF2B5EF4-FFF2-40B4-BE49-F238E27FC236}">
                <a16:creationId xmlns:a16="http://schemas.microsoft.com/office/drawing/2014/main" id="{96F77CA1-F369-3148-B049-5D50F40E38AB}"/>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a:t>
            </a:fld>
            <a:endParaRPr lang="en-ca"/>
          </a:p>
        </p:txBody>
      </p:sp>
      <p:sp>
        <p:nvSpPr>
          <p:cNvPr id="4" name="Title 3">
            <a:extLst>
              <a:ext uri="{FF2B5EF4-FFF2-40B4-BE49-F238E27FC236}">
                <a16:creationId xmlns:a16="http://schemas.microsoft.com/office/drawing/2014/main" id="{C8B8D15F-5081-E644-86B3-B2C30222E132}"/>
              </a:ext>
            </a:extLst>
          </p:cNvPr>
          <p:cNvSpPr>
            <a:spLocks noGrp="1"/>
          </p:cNvSpPr>
          <p:nvPr>
            <p:ph type="title"/>
            <p:custDataLst>
              <p:tags r:id="rId3"/>
            </p:custDataLst>
          </p:nvPr>
        </p:nvSpPr>
        <p:spPr/>
        <p:txBody>
          <a:bodyPr/>
          <a:lstStyle/>
          <a:p>
            <a:pPr algn="r" rtl="0"/>
            <a:r>
              <a:rPr lang="en-ca" b="1" i="0" u="none" baseline="0"/>
              <a:t>Introduction to Business Plans</a:t>
            </a:r>
          </a:p>
        </p:txBody>
      </p:sp>
      <p:pic>
        <p:nvPicPr>
          <p:cNvPr id="6" name="Picture 5" descr="A close up of a logo&#10;&#10;Description automatically generated">
            <a:extLst>
              <a:ext uri="{FF2B5EF4-FFF2-40B4-BE49-F238E27FC236}">
                <a16:creationId xmlns:a16="http://schemas.microsoft.com/office/drawing/2014/main" id="{6E20C97B-01FF-414B-8DD3-1424D46F71E8}"/>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6456040" y="4077072"/>
            <a:ext cx="1463594" cy="1105827"/>
          </a:xfrm>
          <a:prstGeom prst="rect">
            <a:avLst/>
          </a:prstGeom>
        </p:spPr>
      </p:pic>
      <p:sp>
        <p:nvSpPr>
          <p:cNvPr id="7" name="TextBox 6">
            <a:extLst>
              <a:ext uri="{FF2B5EF4-FFF2-40B4-BE49-F238E27FC236}">
                <a16:creationId xmlns:a16="http://schemas.microsoft.com/office/drawing/2014/main" id="{2D0CE0D1-694C-2C43-A249-289518CEA174}"/>
              </a:ext>
            </a:extLst>
          </p:cNvPr>
          <p:cNvSpPr txBox="1"/>
          <p:nvPr>
            <p:custDataLst>
              <p:tags r:id="rId5"/>
            </p:custDataLst>
          </p:nvPr>
        </p:nvSpPr>
        <p:spPr>
          <a:xfrm>
            <a:off x="8328248" y="4462819"/>
            <a:ext cx="2844801" cy="923330"/>
          </a:xfrm>
          <a:prstGeom prst="rect">
            <a:avLst/>
          </a:prstGeom>
          <a:noFill/>
        </p:spPr>
        <p:txBody>
          <a:bodyPr wrap="square" rtlCol="0">
            <a:spAutoFit/>
          </a:bodyPr>
          <a:lstStyle/>
          <a:p>
            <a:pPr algn="l" rtl="0"/>
            <a:r>
              <a:rPr lang="en-ca" b="0" i="0" u="none" baseline="0"/>
              <a:t>A goal is a dream with a deadline.</a:t>
            </a:r>
          </a:p>
          <a:p>
            <a:pPr algn="r" rtl="0"/>
            <a:r>
              <a:rPr lang="en-ca" b="0" i="1" u="none" baseline="0"/>
              <a:t>- Napoleon Hill</a:t>
            </a:r>
          </a:p>
        </p:txBody>
      </p:sp>
    </p:spTree>
    <p:extLst>
      <p:ext uri="{BB962C8B-B14F-4D97-AF65-F5344CB8AC3E}">
        <p14:creationId xmlns:p14="http://schemas.microsoft.com/office/powerpoint/2010/main" val="19995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14DEA-B691-8845-B87E-0A0487501C20}"/>
              </a:ext>
            </a:extLst>
          </p:cNvPr>
          <p:cNvSpPr>
            <a:spLocks noGrp="1"/>
          </p:cNvSpPr>
          <p:nvPr>
            <p:ph idx="1"/>
            <p:custDataLst>
              <p:tags r:id="rId1"/>
            </p:custDataLst>
          </p:nvPr>
        </p:nvSpPr>
        <p:spPr/>
        <p:txBody>
          <a:bodyPr>
            <a:normAutofit/>
          </a:bodyPr>
          <a:lstStyle/>
          <a:p>
            <a:pPr marL="0" indent="0" algn="l" rtl="0">
              <a:buNone/>
            </a:pPr>
            <a:r>
              <a:rPr lang="en-ca" b="0" i="0" u="none" baseline="0"/>
              <a:t>Mentoring and support</a:t>
            </a:r>
            <a:endParaRPr lang="en-ca" dirty="0"/>
          </a:p>
          <a:p>
            <a:pPr marL="0" indent="0" algn="l" rtl="0">
              <a:buNone/>
            </a:pPr>
            <a:endParaRPr lang="en-ca" dirty="0"/>
          </a:p>
          <a:p>
            <a:pPr algn="l" rtl="0"/>
            <a:r>
              <a:rPr lang="en-ca" b="0" i="0" u="none" baseline="0"/>
              <a:t>Is there a mentoring system already in place at the agency?</a:t>
            </a:r>
          </a:p>
          <a:p>
            <a:pPr algn="l" rtl="0"/>
            <a:r>
              <a:rPr lang="en-ca" b="0" i="0" u="none" baseline="0"/>
              <a:t>Who will you turn to if you have questions?</a:t>
            </a:r>
          </a:p>
          <a:p>
            <a:pPr lvl="1" algn="l" rtl="0"/>
            <a:r>
              <a:rPr lang="en-ca" b="0" i="0" u="none" baseline="0"/>
              <a:t>General questions</a:t>
            </a:r>
            <a:endParaRPr lang="en-ca" dirty="0"/>
          </a:p>
          <a:p>
            <a:pPr lvl="1" algn="l" rtl="0"/>
            <a:r>
              <a:rPr lang="en-ca" b="0" i="0" u="none" baseline="0"/>
              <a:t>Last-minute questions in the field</a:t>
            </a:r>
            <a:endParaRPr lang="en-ca" dirty="0"/>
          </a:p>
          <a:p>
            <a:pPr lvl="1" algn="l" rtl="0"/>
            <a:endParaRPr lang="en-ca" dirty="0"/>
          </a:p>
          <a:p>
            <a:pPr marL="57150" indent="0" algn="l" rtl="0">
              <a:buNone/>
            </a:pPr>
            <a:r>
              <a:rPr lang="en-ca" b="0" i="0" u="none" baseline="0"/>
              <a:t>Be practical. Imagine you’re out in the field tomorrow morning. What will you need?</a:t>
            </a:r>
          </a:p>
        </p:txBody>
      </p:sp>
      <p:sp>
        <p:nvSpPr>
          <p:cNvPr id="3" name="Slide Number Placeholder 2">
            <a:extLst>
              <a:ext uri="{FF2B5EF4-FFF2-40B4-BE49-F238E27FC236}">
                <a16:creationId xmlns:a16="http://schemas.microsoft.com/office/drawing/2014/main" id="{A9782595-EAD2-0947-8E39-C5DEE69F58BF}"/>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50</a:t>
            </a:fld>
            <a:endParaRPr lang="en-ca"/>
          </a:p>
        </p:txBody>
      </p:sp>
      <p:sp>
        <p:nvSpPr>
          <p:cNvPr id="4" name="Title 3">
            <a:extLst>
              <a:ext uri="{FF2B5EF4-FFF2-40B4-BE49-F238E27FC236}">
                <a16:creationId xmlns:a16="http://schemas.microsoft.com/office/drawing/2014/main" id="{2D1F9F5D-507E-4C41-8D9D-4F5909C83F30}"/>
              </a:ext>
            </a:extLst>
          </p:cNvPr>
          <p:cNvSpPr>
            <a:spLocks noGrp="1"/>
          </p:cNvSpPr>
          <p:nvPr>
            <p:ph type="title"/>
            <p:custDataLst>
              <p:tags r:id="rId3"/>
            </p:custDataLst>
          </p:nvPr>
        </p:nvSpPr>
        <p:spPr/>
        <p:txBody>
          <a:bodyPr/>
          <a:lstStyle/>
          <a:p>
            <a:pPr algn="r" rtl="0"/>
            <a:r>
              <a:rPr lang="en-ca" b="1" i="0" u="none" baseline="0"/>
              <a:t>Agency Selection</a:t>
            </a:r>
          </a:p>
        </p:txBody>
      </p:sp>
    </p:spTree>
    <p:extLst>
      <p:ext uri="{BB962C8B-B14F-4D97-AF65-F5344CB8AC3E}">
        <p14:creationId xmlns:p14="http://schemas.microsoft.com/office/powerpoint/2010/main" val="1882287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56E9-7F3A-524D-9CBE-2D821679CD9F}"/>
              </a:ext>
            </a:extLst>
          </p:cNvPr>
          <p:cNvSpPr>
            <a:spLocks noGrp="1"/>
          </p:cNvSpPr>
          <p:nvPr>
            <p:ph type="ctrTitle"/>
            <p:custDataLst>
              <p:tags r:id="rId1"/>
            </p:custDataLst>
          </p:nvPr>
        </p:nvSpPr>
        <p:spPr/>
        <p:txBody>
          <a:bodyPr/>
          <a:lstStyle/>
          <a:p>
            <a:pPr algn="l" rtl="0"/>
            <a:r>
              <a:rPr lang="en-ca" b="1" i="0" u="none" baseline="0"/>
              <a:t>Agency Selection—Take Action!</a:t>
            </a:r>
          </a:p>
        </p:txBody>
      </p:sp>
      <p:sp>
        <p:nvSpPr>
          <p:cNvPr id="3" name="Subtitle 2">
            <a:extLst>
              <a:ext uri="{FF2B5EF4-FFF2-40B4-BE49-F238E27FC236}">
                <a16:creationId xmlns:a16="http://schemas.microsoft.com/office/drawing/2014/main" id="{69D49238-48F0-264F-9423-830960A93BCF}"/>
              </a:ext>
            </a:extLst>
          </p:cNvPr>
          <p:cNvSpPr>
            <a:spLocks noGrp="1"/>
          </p:cNvSpPr>
          <p:nvPr>
            <p:ph type="subTitle" idx="1"/>
            <p:custDataLst>
              <p:tags r:id="rId2"/>
            </p:custDataLst>
          </p:nvPr>
        </p:nvSpPr>
        <p:spPr>
          <a:xfrm>
            <a:off x="609600" y="3212976"/>
            <a:ext cx="10972800" cy="2952328"/>
          </a:xfrm>
        </p:spPr>
        <p:txBody>
          <a:bodyPr>
            <a:normAutofit/>
          </a:bodyPr>
          <a:lstStyle/>
          <a:p>
            <a:pPr marL="457200" indent="-457200" algn="l" rtl="0">
              <a:buFont typeface="Arial" panose="020B0604020202020204" pitchFamily="34" charset="0"/>
              <a:buChar char="•"/>
            </a:pPr>
            <a:r>
              <a:rPr lang="en-ca" b="0" i="0" u="none" baseline="0"/>
              <a:t>Consult an accountant and establish your business model</a:t>
            </a:r>
          </a:p>
          <a:p>
            <a:pPr marL="914400" lvl="1" indent="-457200" algn="l" rtl="0">
              <a:buFont typeface="Arial" panose="020B0604020202020204" pitchFamily="34" charset="0"/>
              <a:buChar char="•"/>
            </a:pPr>
            <a:r>
              <a:rPr lang="en-ca" b="0" i="0" u="none" baseline="0"/>
              <a:t>Incorporated or self-employed</a:t>
            </a:r>
          </a:p>
          <a:p>
            <a:pPr marL="914400" lvl="1" indent="-457200" algn="l" rtl="0">
              <a:buFont typeface="Arial" panose="020B0604020202020204" pitchFamily="34" charset="0"/>
              <a:buChar char="•"/>
            </a:pPr>
            <a:r>
              <a:rPr lang="en-ca" b="0" i="0" u="none" baseline="0"/>
              <a:t>Team or no team</a:t>
            </a:r>
          </a:p>
          <a:p>
            <a:pPr marL="457200" indent="-457200" algn="l" rtl="0">
              <a:buFont typeface="Arial" panose="020B0604020202020204" pitchFamily="34" charset="0"/>
              <a:buChar char="•"/>
            </a:pPr>
            <a:r>
              <a:rPr lang="en-ca" b="0" i="0" u="none" baseline="0"/>
              <a:t>Shop for agencies based on your target market, marketing plan and your needs as a junior broker</a:t>
            </a:r>
            <a:endParaRPr lang="en-ca" dirty="0"/>
          </a:p>
          <a:p>
            <a:pPr marL="914400" lvl="1" indent="-457200" algn="l" rtl="0">
              <a:buFont typeface="Arial" panose="020B0604020202020204" pitchFamily="34" charset="0"/>
              <a:buChar char="•"/>
            </a:pPr>
            <a:r>
              <a:rPr lang="en-ca" b="0" i="0" u="none" baseline="0"/>
              <a:t>Ask all your questions</a:t>
            </a:r>
          </a:p>
        </p:txBody>
      </p:sp>
      <p:sp>
        <p:nvSpPr>
          <p:cNvPr id="4" name="Slide Number Placeholder 3">
            <a:extLst>
              <a:ext uri="{FF2B5EF4-FFF2-40B4-BE49-F238E27FC236}">
                <a16:creationId xmlns:a16="http://schemas.microsoft.com/office/drawing/2014/main" id="{449485A5-3A87-0C48-AEE5-CC22F2E75ED0}"/>
              </a:ext>
            </a:extLst>
          </p:cNvPr>
          <p:cNvSpPr>
            <a:spLocks noGrp="1"/>
          </p:cNvSpPr>
          <p:nvPr>
            <p:ph type="sldNum" sz="quarter" idx="12"/>
            <p:custDataLst>
              <p:tags r:id="rId3"/>
            </p:custDataLst>
          </p:nvPr>
        </p:nvSpPr>
        <p:spPr/>
        <p:txBody>
          <a:bodyPr/>
          <a:lstStyle/>
          <a:p>
            <a:pPr algn="r" rtl="0">
              <a:defRPr/>
            </a:pPr>
            <a:fld id="{344204F1-4CF2-47E9-9654-2A716E99C867}" type="slidenum">
              <a:rPr/>
              <a:pPr>
                <a:defRPr/>
              </a:pPr>
              <a:t>51</a:t>
            </a:fld>
            <a:endParaRPr lang="en-ca"/>
          </a:p>
        </p:txBody>
      </p:sp>
    </p:spTree>
    <p:extLst>
      <p:ext uri="{BB962C8B-B14F-4D97-AF65-F5344CB8AC3E}">
        <p14:creationId xmlns:p14="http://schemas.microsoft.com/office/powerpoint/2010/main" val="2499841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a:t>Gathering information</a:t>
            </a:r>
          </a:p>
          <a:p>
            <a:pPr marL="514350" indent="-514350" algn="l" rtl="0">
              <a:buFont typeface="+mj-lt"/>
              <a:buAutoNum type="arabicPeriod"/>
            </a:pPr>
            <a:r>
              <a:rPr lang="en-ca" b="0" i="0" u="none" baseline="0"/>
              <a:t>Identifying financial and business needs</a:t>
            </a:r>
          </a:p>
          <a:p>
            <a:pPr marL="514350" indent="-514350" algn="l" rtl="0">
              <a:buFont typeface="+mj-lt"/>
              <a:buAutoNum type="arabicPeriod"/>
            </a:pPr>
            <a:r>
              <a:rPr lang="en-ca" b="0" i="0" u="none" baseline="0"/>
              <a:t>Establishing the operations plan</a:t>
            </a:r>
          </a:p>
          <a:p>
            <a:pPr marL="514350" indent="-514350" algn="l" rtl="0">
              <a:buFont typeface="+mj-lt"/>
              <a:buAutoNum type="arabicPeriod"/>
            </a:pPr>
            <a:r>
              <a:rPr lang="en-ca" b="0" i="0" u="none" baseline="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52</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cxnSp>
        <p:nvCxnSpPr>
          <p:cNvPr id="6" name="Straight Connector 5">
            <a:extLst>
              <a:ext uri="{FF2B5EF4-FFF2-40B4-BE49-F238E27FC236}">
                <a16:creationId xmlns:a16="http://schemas.microsoft.com/office/drawing/2014/main" id="{E1B8BA74-0046-C344-A9DB-905EBF7F9C05}"/>
              </a:ext>
            </a:extLst>
          </p:cNvPr>
          <p:cNvCxnSpPr/>
          <p:nvPr>
            <p:custDataLst>
              <p:tags r:id="rId4"/>
            </p:custDataLst>
          </p:nvPr>
        </p:nvCxnSpPr>
        <p:spPr>
          <a:xfrm>
            <a:off x="609600" y="2636912"/>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7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What should your business plan include?</a:t>
            </a:r>
          </a:p>
          <a:p>
            <a:pPr marL="0" indent="0" algn="l" rtl="0">
              <a:buNone/>
            </a:pPr>
            <a:endParaRPr lang="en-ca" dirty="0"/>
          </a:p>
          <a:p>
            <a:pPr algn="l" rtl="0"/>
            <a:r>
              <a:rPr lang="en-ca" b="0" i="0" u="none" baseline="0"/>
              <a:t>Company overview – Mission statement and values</a:t>
            </a:r>
          </a:p>
          <a:p>
            <a:pPr algn="l" rtl="0"/>
            <a:r>
              <a:rPr lang="en-ca" b="0" i="0" u="none" baseline="0"/>
              <a:t>Market research</a:t>
            </a:r>
          </a:p>
          <a:p>
            <a:pPr algn="l" rtl="0"/>
            <a:r>
              <a:rPr lang="en-ca" b="0" i="0" u="none" baseline="0"/>
              <a:t>Marketing plan</a:t>
            </a:r>
          </a:p>
          <a:p>
            <a:pPr algn="l" rtl="0"/>
            <a:r>
              <a:rPr lang="en-ca" b="0" i="0" u="none" baseline="0"/>
              <a:t>Operations plan</a:t>
            </a:r>
          </a:p>
          <a:p>
            <a:pPr algn="l" rtl="0"/>
            <a:r>
              <a:rPr lang="en-ca" b="0" i="0" u="none" baseline="0"/>
              <a:t>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53</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Business Plan Components</a:t>
            </a:r>
          </a:p>
        </p:txBody>
      </p:sp>
      <p:cxnSp>
        <p:nvCxnSpPr>
          <p:cNvPr id="5" name="Straight Connector 4">
            <a:extLst>
              <a:ext uri="{FF2B5EF4-FFF2-40B4-BE49-F238E27FC236}">
                <a16:creationId xmlns:a16="http://schemas.microsoft.com/office/drawing/2014/main" id="{21CDDC07-5F62-D043-8BCD-C699785BA831}"/>
              </a:ext>
            </a:extLst>
          </p:cNvPr>
          <p:cNvCxnSpPr/>
          <p:nvPr>
            <p:custDataLst>
              <p:tags r:id="rId4"/>
            </p:custDataLst>
          </p:nvPr>
        </p:nvCxnSpPr>
        <p:spPr>
          <a:xfrm>
            <a:off x="609600" y="3140968"/>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9E70818-D860-DF41-91A4-1181A6894632}"/>
              </a:ext>
            </a:extLst>
          </p:cNvPr>
          <p:cNvCxnSpPr/>
          <p:nvPr>
            <p:custDataLst>
              <p:tags r:id="rId5"/>
            </p:custDataLst>
          </p:nvPr>
        </p:nvCxnSpPr>
        <p:spPr>
          <a:xfrm>
            <a:off x="609600" y="3645024"/>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0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a:t>Gathering information</a:t>
            </a:r>
          </a:p>
          <a:p>
            <a:pPr marL="514350" indent="-514350" algn="l" rtl="0">
              <a:buFont typeface="+mj-lt"/>
              <a:buAutoNum type="arabicPeriod"/>
            </a:pPr>
            <a:r>
              <a:rPr lang="en-ca" b="0" i="0" u="none" baseline="0"/>
              <a:t>Identifying financial and business needs</a:t>
            </a:r>
          </a:p>
          <a:p>
            <a:pPr marL="514350" indent="-514350" algn="l" rtl="0">
              <a:buFont typeface="+mj-lt"/>
              <a:buAutoNum type="arabicPeriod"/>
            </a:pPr>
            <a:r>
              <a:rPr lang="en-ca" b="0" i="0" u="none" baseline="0"/>
              <a:t>Establishing the operations plan</a:t>
            </a:r>
          </a:p>
          <a:p>
            <a:pPr marL="514350" indent="-514350" algn="l" rtl="0">
              <a:buFont typeface="+mj-lt"/>
              <a:buAutoNum type="arabicPeriod"/>
            </a:pPr>
            <a:r>
              <a:rPr lang="en-ca" b="0" i="0" u="none" baseline="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54</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cxnSp>
        <p:nvCxnSpPr>
          <p:cNvPr id="6" name="Straight Connector 5">
            <a:extLst>
              <a:ext uri="{FF2B5EF4-FFF2-40B4-BE49-F238E27FC236}">
                <a16:creationId xmlns:a16="http://schemas.microsoft.com/office/drawing/2014/main" id="{E1B8BA74-0046-C344-A9DB-905EBF7F9C05}"/>
              </a:ext>
            </a:extLst>
          </p:cNvPr>
          <p:cNvCxnSpPr/>
          <p:nvPr>
            <p:custDataLst>
              <p:tags r:id="rId4"/>
            </p:custDataLst>
          </p:nvPr>
        </p:nvCxnSpPr>
        <p:spPr>
          <a:xfrm>
            <a:off x="609600" y="2636912"/>
            <a:ext cx="5256584"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07B7A22-082A-7F46-8749-EEBC9F789B97}"/>
              </a:ext>
            </a:extLst>
          </p:cNvPr>
          <p:cNvCxnSpPr/>
          <p:nvPr>
            <p:custDataLst>
              <p:tags r:id="rId5"/>
            </p:custDataLst>
          </p:nvPr>
        </p:nvCxnSpPr>
        <p:spPr>
          <a:xfrm flipH="1">
            <a:off x="7586612" y="3140968"/>
            <a:ext cx="1677740" cy="0"/>
          </a:xfrm>
          <a:prstGeom prst="straightConnector1">
            <a:avLst/>
          </a:prstGeom>
          <a:ln w="5080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1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9869-6722-ED45-8389-8AC98E348892}"/>
              </a:ext>
            </a:extLst>
          </p:cNvPr>
          <p:cNvSpPr>
            <a:spLocks noGrp="1"/>
          </p:cNvSpPr>
          <p:nvPr>
            <p:ph type="title"/>
            <p:custDataLst>
              <p:tags r:id="rId1"/>
            </p:custDataLst>
          </p:nvPr>
        </p:nvSpPr>
        <p:spPr/>
        <p:txBody>
          <a:bodyPr/>
          <a:lstStyle/>
          <a:p>
            <a:pPr algn="ctr" rtl="0"/>
            <a:r>
              <a:rPr lang="en-ca" b="1" i="0" u="none" baseline="0"/>
              <a:t>Move on to Module 2!</a:t>
            </a:r>
          </a:p>
        </p:txBody>
      </p:sp>
    </p:spTree>
    <p:extLst>
      <p:ext uri="{BB962C8B-B14F-4D97-AF65-F5344CB8AC3E}">
        <p14:creationId xmlns:p14="http://schemas.microsoft.com/office/powerpoint/2010/main" val="158314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How to set your goals </a:t>
            </a:r>
          </a:p>
          <a:p>
            <a:pPr marL="0" indent="0" algn="l" rtl="0">
              <a:buNone/>
            </a:pPr>
            <a:endParaRPr lang="en-ca" dirty="0"/>
          </a:p>
          <a:p>
            <a:pPr algn="l" rtl="0"/>
            <a:r>
              <a:rPr lang="en-ca" b="0" i="0" u="none" baseline="0"/>
              <a:t>S – Specific</a:t>
            </a:r>
          </a:p>
          <a:p>
            <a:pPr algn="l" rtl="0"/>
            <a:r>
              <a:rPr lang="en-ca" b="0" i="0" u="none" baseline="0"/>
              <a:t>M – Measurable</a:t>
            </a:r>
          </a:p>
          <a:p>
            <a:pPr algn="l" rtl="0"/>
            <a:r>
              <a:rPr lang="en-ca" b="0" i="0" u="none" baseline="0"/>
              <a:t>A – Attainable</a:t>
            </a:r>
          </a:p>
          <a:p>
            <a:pPr algn="l" rtl="0"/>
            <a:r>
              <a:rPr lang="en-ca" b="0" i="0" u="none" baseline="0"/>
              <a:t>R – Realistic</a:t>
            </a:r>
          </a:p>
          <a:p>
            <a:pPr algn="l" rtl="0"/>
            <a:r>
              <a:rPr lang="en-ca" b="0" i="0" u="none" baseline="0"/>
              <a:t>T – Time-based</a:t>
            </a:r>
          </a:p>
          <a:p>
            <a:pPr marL="0" indent="0" algn="l" rtl="0">
              <a:buNone/>
            </a:pPr>
            <a:endParaRPr lang="en-ca" dirty="0"/>
          </a:p>
          <a:p>
            <a:endParaRPr lang="en-ca" dirty="0"/>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6</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Introduction to Business Plans</a:t>
            </a:r>
          </a:p>
        </p:txBody>
      </p:sp>
    </p:spTree>
    <p:extLst>
      <p:ext uri="{BB962C8B-B14F-4D97-AF65-F5344CB8AC3E}">
        <p14:creationId xmlns:p14="http://schemas.microsoft.com/office/powerpoint/2010/main" val="342098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a:t>What should your business plan include?</a:t>
            </a:r>
          </a:p>
          <a:p>
            <a:pPr marL="0" indent="0" algn="l" rtl="0">
              <a:buNone/>
            </a:pPr>
            <a:endParaRPr lang="en-ca" dirty="0"/>
          </a:p>
          <a:p>
            <a:pPr algn="l" rtl="0"/>
            <a:r>
              <a:rPr lang="en-ca" b="0" i="0" u="none" baseline="0"/>
              <a:t>Company overview – Mission statement and values</a:t>
            </a:r>
          </a:p>
          <a:p>
            <a:pPr algn="l" rtl="0"/>
            <a:r>
              <a:rPr lang="en-ca" b="0" i="0" u="none" baseline="0"/>
              <a:t>Market research</a:t>
            </a:r>
          </a:p>
          <a:p>
            <a:pPr algn="l" rtl="0"/>
            <a:r>
              <a:rPr lang="en-ca" b="0" i="0" u="none" baseline="0"/>
              <a:t>Marketing plan</a:t>
            </a:r>
          </a:p>
          <a:p>
            <a:pPr algn="l" rtl="0"/>
            <a:r>
              <a:rPr lang="en-ca" b="0" i="0" u="none" baseline="0"/>
              <a:t>Operations plan</a:t>
            </a:r>
          </a:p>
          <a:p>
            <a:pPr algn="l" rtl="0"/>
            <a:r>
              <a:rPr lang="en-ca" b="0" i="0" u="none" baseline="0"/>
              <a:t>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7</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Business Plan Components</a:t>
            </a:r>
          </a:p>
        </p:txBody>
      </p:sp>
    </p:spTree>
    <p:extLst>
      <p:ext uri="{BB962C8B-B14F-4D97-AF65-F5344CB8AC3E}">
        <p14:creationId xmlns:p14="http://schemas.microsoft.com/office/powerpoint/2010/main" val="266341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dirty="0"/>
              <a:t>There are four steps to writing your business plan:</a:t>
            </a:r>
            <a:endParaRPr lang="en-ca" dirty="0"/>
          </a:p>
          <a:p>
            <a:pPr marL="0" indent="0" algn="l" rtl="0">
              <a:buNone/>
            </a:pPr>
            <a:endParaRPr lang="en-ca" dirty="0"/>
          </a:p>
          <a:p>
            <a:pPr marL="514350" indent="-514350" algn="l" rtl="0">
              <a:buFont typeface="+mj-lt"/>
              <a:buAutoNum type="arabicPeriod"/>
            </a:pPr>
            <a:r>
              <a:rPr lang="en-ca" b="0" i="0" u="none" baseline="0" dirty="0"/>
              <a:t>Gathering information</a:t>
            </a:r>
          </a:p>
          <a:p>
            <a:pPr marL="514350" indent="-514350" algn="l" rtl="0">
              <a:buFont typeface="+mj-lt"/>
              <a:buAutoNum type="arabicPeriod"/>
            </a:pPr>
            <a:r>
              <a:rPr lang="en-ca" b="0" i="0" u="none" baseline="0" dirty="0"/>
              <a:t>Identifying financial and business needs</a:t>
            </a:r>
          </a:p>
          <a:p>
            <a:pPr marL="514350" indent="-514350" algn="l" rtl="0">
              <a:buFont typeface="+mj-lt"/>
              <a:buAutoNum type="arabicPeriod"/>
            </a:pPr>
            <a:r>
              <a:rPr lang="en-ca" b="0" i="0" u="none" baseline="0" dirty="0"/>
              <a:t>Establishing the operations plan</a:t>
            </a:r>
          </a:p>
          <a:p>
            <a:pPr marL="514350" indent="-514350" algn="l" rtl="0">
              <a:buFont typeface="+mj-lt"/>
              <a:buAutoNum type="arabicPeriod"/>
            </a:pPr>
            <a:r>
              <a:rPr lang="en-ca" b="0" i="0" u="none" baseline="0" dirty="0"/>
              <a:t>Establishing the financial plan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8</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spTree>
    <p:extLst>
      <p:ext uri="{BB962C8B-B14F-4D97-AF65-F5344CB8AC3E}">
        <p14:creationId xmlns:p14="http://schemas.microsoft.com/office/powerpoint/2010/main" val="69277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3FB673-E8D6-4141-9358-C1A9D9299DC3}"/>
              </a:ext>
            </a:extLst>
          </p:cNvPr>
          <p:cNvSpPr>
            <a:spLocks noGrp="1"/>
          </p:cNvSpPr>
          <p:nvPr>
            <p:ph idx="1"/>
            <p:custDataLst>
              <p:tags r:id="rId1"/>
            </p:custDataLst>
          </p:nvPr>
        </p:nvSpPr>
        <p:spPr/>
        <p:txBody>
          <a:bodyPr/>
          <a:lstStyle/>
          <a:p>
            <a:pPr marL="0" indent="0" algn="l" rtl="0">
              <a:buNone/>
            </a:pPr>
            <a:r>
              <a:rPr lang="en-ca" b="0" i="0" u="none" baseline="0" dirty="0"/>
              <a:t>Methodology:</a:t>
            </a:r>
            <a:endParaRPr lang="en-ca" dirty="0"/>
          </a:p>
          <a:p>
            <a:pPr marL="0" indent="0" algn="l" rtl="0">
              <a:buNone/>
            </a:pPr>
            <a:endParaRPr lang="en-ca" dirty="0"/>
          </a:p>
          <a:p>
            <a:pPr marL="514350" indent="-514350" algn="l" rtl="0">
              <a:buFont typeface="+mj-lt"/>
              <a:buAutoNum type="arabicPeriod"/>
            </a:pPr>
            <a:r>
              <a:rPr lang="en-ca" b="0" i="0" u="none" baseline="0" dirty="0"/>
              <a:t>Explanation</a:t>
            </a:r>
          </a:p>
          <a:p>
            <a:pPr marL="514350" indent="-514350" algn="l" rtl="0">
              <a:buFont typeface="+mj-lt"/>
              <a:buAutoNum type="arabicPeriod"/>
            </a:pPr>
            <a:r>
              <a:rPr lang="en-ca" b="0" i="0" u="none" baseline="0" dirty="0"/>
              <a:t>Practical example</a:t>
            </a:r>
          </a:p>
          <a:p>
            <a:pPr marL="514350" indent="-514350" algn="l" rtl="0">
              <a:buFont typeface="+mj-lt"/>
              <a:buAutoNum type="arabicPeriod"/>
            </a:pPr>
            <a:r>
              <a:rPr lang="en-ca" dirty="0"/>
              <a:t>A</a:t>
            </a:r>
            <a:r>
              <a:rPr lang="en-ca" b="0" i="0" u="none" baseline="0" dirty="0"/>
              <a:t>ction! Worksheets to complete</a:t>
            </a:r>
          </a:p>
          <a:p>
            <a:pPr marL="514350" indent="-514350" algn="l" rtl="0">
              <a:buFont typeface="+mj-lt"/>
              <a:buAutoNum type="arabicPeriod"/>
            </a:pPr>
            <a:r>
              <a:rPr lang="en-ca" dirty="0"/>
              <a:t>C</a:t>
            </a:r>
            <a:r>
              <a:rPr lang="en-ca" b="0" i="0" u="none" baseline="0" dirty="0"/>
              <a:t>ustomized business plan</a:t>
            </a:r>
          </a:p>
          <a:p>
            <a:pPr marL="514350" indent="-514350" algn="l" rtl="0">
              <a:buFont typeface="+mj-lt"/>
              <a:buAutoNum type="arabicPeriod"/>
            </a:pPr>
            <a:r>
              <a:rPr lang="en-ca" b="0" i="0" u="none" baseline="0" dirty="0"/>
              <a:t>Final version</a:t>
            </a:r>
          </a:p>
        </p:txBody>
      </p:sp>
      <p:sp>
        <p:nvSpPr>
          <p:cNvPr id="3" name="Slide Number Placeholder 2">
            <a:extLst>
              <a:ext uri="{FF2B5EF4-FFF2-40B4-BE49-F238E27FC236}">
                <a16:creationId xmlns:a16="http://schemas.microsoft.com/office/drawing/2014/main" id="{78D68C8F-AEDD-094E-B0DC-A1C37E1CB3D6}"/>
              </a:ext>
            </a:extLst>
          </p:cNvPr>
          <p:cNvSpPr>
            <a:spLocks noGrp="1"/>
          </p:cNvSpPr>
          <p:nvPr>
            <p:ph type="sldNum" sz="quarter" idx="12"/>
            <p:custDataLst>
              <p:tags r:id="rId2"/>
            </p:custDataLst>
          </p:nvPr>
        </p:nvSpPr>
        <p:spPr/>
        <p:txBody>
          <a:bodyPr/>
          <a:lstStyle/>
          <a:p>
            <a:pPr algn="r" rtl="0">
              <a:defRPr/>
            </a:pPr>
            <a:fld id="{344204F1-4CF2-47E9-9654-2A716E99C867}" type="slidenum">
              <a:rPr/>
              <a:pPr>
                <a:defRPr/>
              </a:pPr>
              <a:t>9</a:t>
            </a:fld>
            <a:endParaRPr lang="en-ca"/>
          </a:p>
        </p:txBody>
      </p:sp>
      <p:sp>
        <p:nvSpPr>
          <p:cNvPr id="4" name="Title 3">
            <a:extLst>
              <a:ext uri="{FF2B5EF4-FFF2-40B4-BE49-F238E27FC236}">
                <a16:creationId xmlns:a16="http://schemas.microsoft.com/office/drawing/2014/main" id="{4BB96DF0-5908-7E44-91CB-454495D3FBDA}"/>
              </a:ext>
            </a:extLst>
          </p:cNvPr>
          <p:cNvSpPr>
            <a:spLocks noGrp="1"/>
          </p:cNvSpPr>
          <p:nvPr>
            <p:ph type="title"/>
            <p:custDataLst>
              <p:tags r:id="rId3"/>
            </p:custDataLst>
          </p:nvPr>
        </p:nvSpPr>
        <p:spPr/>
        <p:txBody>
          <a:bodyPr/>
          <a:lstStyle/>
          <a:p>
            <a:pPr algn="r" rtl="0"/>
            <a:r>
              <a:rPr lang="en-ca" b="1" i="0" u="none" baseline="0"/>
              <a:t>Writing Your Business Plan</a:t>
            </a:r>
          </a:p>
        </p:txBody>
      </p:sp>
    </p:spTree>
    <p:extLst>
      <p:ext uri="{BB962C8B-B14F-4D97-AF65-F5344CB8AC3E}">
        <p14:creationId xmlns:p14="http://schemas.microsoft.com/office/powerpoint/2010/main" val="39388129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8"/>
</p:tagLst>
</file>

<file path=ppt/tags/tag139.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1"/>
</p:tagLst>
</file>

<file path=ppt/tags/tag141.xml><?xml version="1.0" encoding="utf-8"?>
<p:tagLst xmlns:a="http://schemas.openxmlformats.org/drawingml/2006/main" xmlns:r="http://schemas.openxmlformats.org/officeDocument/2006/relationships" xmlns:p="http://schemas.openxmlformats.org/presentationml/2006/main">
  <p:tag name="NUM" val="12"/>
</p:tagLst>
</file>

<file path=ppt/tags/tag142.xml><?xml version="1.0" encoding="utf-8"?>
<p:tagLst xmlns:a="http://schemas.openxmlformats.org/drawingml/2006/main" xmlns:r="http://schemas.openxmlformats.org/officeDocument/2006/relationships" xmlns:p="http://schemas.openxmlformats.org/presentationml/2006/main">
  <p:tag name="NUM" val="13"/>
</p:tagLst>
</file>

<file path=ppt/tags/tag143.xml><?xml version="1.0" encoding="utf-8"?>
<p:tagLst xmlns:a="http://schemas.openxmlformats.org/drawingml/2006/main" xmlns:r="http://schemas.openxmlformats.org/officeDocument/2006/relationships" xmlns:p="http://schemas.openxmlformats.org/presentationml/2006/main">
  <p:tag name="NUM" val="1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0"/>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4"/>
</p:tagLst>
</file>

<file path=ppt/tags/tag186.xml><?xml version="1.0" encoding="utf-8"?>
<p:tagLst xmlns:a="http://schemas.openxmlformats.org/drawingml/2006/main" xmlns:r="http://schemas.openxmlformats.org/officeDocument/2006/relationships" xmlns:p="http://schemas.openxmlformats.org/presentationml/2006/main">
  <p:tag name="NUM" val="5"/>
</p:tagLst>
</file>

<file path=ppt/tags/tag187.xml><?xml version="1.0" encoding="utf-8"?>
<p:tagLst xmlns:a="http://schemas.openxmlformats.org/drawingml/2006/main" xmlns:r="http://schemas.openxmlformats.org/officeDocument/2006/relationships" xmlns:p="http://schemas.openxmlformats.org/presentationml/2006/main">
  <p:tag name="NUM" val="6"/>
</p:tagLst>
</file>

<file path=ppt/tags/tag188.xml><?xml version="1.0" encoding="utf-8"?>
<p:tagLst xmlns:a="http://schemas.openxmlformats.org/drawingml/2006/main" xmlns:r="http://schemas.openxmlformats.org/officeDocument/2006/relationships" xmlns:p="http://schemas.openxmlformats.org/presentationml/2006/main">
  <p:tag name="NUM" val="7"/>
</p:tagLst>
</file>

<file path=ppt/tags/tag189.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9"/>
</p:tagLst>
</file>

<file path=ppt/tags/tag191.xml><?xml version="1.0" encoding="utf-8"?>
<p:tagLst xmlns:a="http://schemas.openxmlformats.org/drawingml/2006/main" xmlns:r="http://schemas.openxmlformats.org/officeDocument/2006/relationships" xmlns:p="http://schemas.openxmlformats.org/presentationml/2006/main">
  <p:tag name="NUM" val="10"/>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3"/>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CIQ_16x9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Q_16x9_Fr" id="{B0DCAFDB-4C49-4E50-A387-84FAAAC9652A}" vid="{32022BBC-E120-49C3-8E03-F60E0E1D8F75}"/>
    </a:ext>
  </a:extLst>
</a:theme>
</file>

<file path=ppt/theme/theme2.xml><?xml version="1.0" encoding="utf-8"?>
<a:theme xmlns:a="http://schemas.openxmlformats.org/drawingml/2006/main" name="CIQ_Gabarit_PPT_201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CIQ_16x9_Fr</Template>
  <TotalTime>19081</TotalTime>
  <Words>6008</Words>
  <Application>Microsoft Macintosh PowerPoint</Application>
  <PresentationFormat>Widescreen</PresentationFormat>
  <Paragraphs>993</Paragraphs>
  <Slides>55</Slides>
  <Notes>55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 Math</vt:lpstr>
      <vt:lpstr>Noto Sans Symbols</vt:lpstr>
      <vt:lpstr>Tahoma</vt:lpstr>
      <vt:lpstr>Wingdings</vt:lpstr>
      <vt:lpstr>CIQ_16x9_Fr</vt:lpstr>
      <vt:lpstr>CIQ_Gabarit_PPT_2017</vt:lpstr>
      <vt:lpstr>Webinar 3: Business Plans Module 1</vt:lpstr>
      <vt:lpstr>Webinar Outline</vt:lpstr>
      <vt:lpstr>Introduction to Business Plans</vt:lpstr>
      <vt:lpstr>Introduction to Business Plans</vt:lpstr>
      <vt:lpstr>Introduction to Business Plans</vt:lpstr>
      <vt:lpstr>Introduction to Business Plans</vt:lpstr>
      <vt:lpstr>Business Plan Components</vt:lpstr>
      <vt:lpstr>Writing Your Business Plan</vt:lpstr>
      <vt:lpstr>Writing Your Business Plan</vt:lpstr>
      <vt:lpstr>Market Research</vt:lpstr>
      <vt:lpstr>Market Research</vt:lpstr>
      <vt:lpstr>Market Research</vt:lpstr>
      <vt:lpstr>Market Research</vt:lpstr>
      <vt:lpstr>Market Research</vt:lpstr>
      <vt:lpstr>Market Research</vt:lpstr>
      <vt:lpstr>Market Research</vt:lpstr>
      <vt:lpstr>Market Research</vt:lpstr>
      <vt:lpstr>Market Research</vt:lpstr>
      <vt:lpstr>Market Research</vt:lpstr>
      <vt:lpstr>Market Research – Conclusion</vt:lpstr>
      <vt:lpstr>Market Research – Conclusion</vt:lpstr>
      <vt:lpstr>Market Research</vt:lpstr>
      <vt:lpstr>Market Research—Take Action!</vt:lpstr>
      <vt:lpstr>Marketing Plan</vt:lpstr>
      <vt:lpstr>Marketing Plan</vt:lpstr>
      <vt:lpstr>Marketing Plan</vt:lpstr>
      <vt:lpstr>Marketing Plan—Means and Activities</vt:lpstr>
      <vt:lpstr>Marketing Plan—Means and Activities</vt:lpstr>
      <vt:lpstr>Marketing Plan—Means and Activities</vt:lpstr>
      <vt:lpstr>Marketing Plan—Means and Activities</vt:lpstr>
      <vt:lpstr>Marketing Plan—Means and Activities</vt:lpstr>
      <vt:lpstr>Marketing Plan—Example</vt:lpstr>
      <vt:lpstr>Marketing Plan—Example</vt:lpstr>
      <vt:lpstr>Marketing Plan—Conclusions</vt:lpstr>
      <vt:lpstr>Marketing Plan—Take Action!</vt:lpstr>
      <vt:lpstr>Agency Selection</vt:lpstr>
      <vt:lpstr>Business Model</vt:lpstr>
      <vt:lpstr>Business Model—Examples</vt:lpstr>
      <vt:lpstr>Business Model—Examples</vt:lpstr>
      <vt:lpstr>Business Model—Working In A Team</vt:lpstr>
      <vt:lpstr>Business Model—Working as a Team</vt:lpstr>
      <vt:lpstr>Business Model—Working In A Team</vt:lpstr>
      <vt:lpstr>Business Model—Acting on your own account</vt:lpstr>
      <vt:lpstr>Agency Selection</vt:lpstr>
      <vt:lpstr>Agency Selection</vt:lpstr>
      <vt:lpstr>Agency Selection</vt:lpstr>
      <vt:lpstr>Agency Selection</vt:lpstr>
      <vt:lpstr>Agency Selection</vt:lpstr>
      <vt:lpstr>Agency Selection</vt:lpstr>
      <vt:lpstr>Agency Selection</vt:lpstr>
      <vt:lpstr>Agency Selection—Take Action!</vt:lpstr>
      <vt:lpstr>Writing Your Business Plan</vt:lpstr>
      <vt:lpstr>Business Plan Components</vt:lpstr>
      <vt:lpstr>Writing Your Business Plan</vt:lpstr>
      <vt:lpstr>Move on to Module 2!</vt:lpstr>
    </vt:vector>
  </TitlesOfParts>
  <Company>CIGM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Mélanie Mallette</dc:creator>
  <cp:lastModifiedBy>Jaspreet Chohan</cp:lastModifiedBy>
  <cp:revision>1005</cp:revision>
  <cp:lastPrinted>2020-08-02T21:09:52Z</cp:lastPrinted>
  <dcterms:created xsi:type="dcterms:W3CDTF">2014-03-03T15:55:19Z</dcterms:created>
  <dcterms:modified xsi:type="dcterms:W3CDTF">2021-04-04T15:39:00Z</dcterms:modified>
</cp:coreProperties>
</file>